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79" r:id="rId2"/>
    <p:sldId id="280" r:id="rId3"/>
    <p:sldId id="258" r:id="rId4"/>
    <p:sldId id="283" r:id="rId5"/>
    <p:sldId id="267" r:id="rId6"/>
    <p:sldId id="294" r:id="rId7"/>
    <p:sldId id="273" r:id="rId8"/>
    <p:sldId id="285" r:id="rId9"/>
    <p:sldId id="289" r:id="rId10"/>
    <p:sldId id="286" r:id="rId11"/>
    <p:sldId id="290" r:id="rId12"/>
    <p:sldId id="292" r:id="rId13"/>
    <p:sldId id="263" r:id="rId14"/>
    <p:sldId id="275" r:id="rId15"/>
    <p:sldId id="293" r:id="rId16"/>
    <p:sldId id="291" r:id="rId17"/>
    <p:sldId id="278" r:id="rId18"/>
    <p:sldId id="264" r:id="rId19"/>
    <p:sldId id="265" r:id="rId20"/>
  </p:sldIdLst>
  <p:sldSz cx="9144000" cy="5143500" type="screen16x9"/>
  <p:notesSz cx="6858000" cy="9144000"/>
  <p:embeddedFontLst>
    <p:embeddedFont>
      <p:font typeface="Comic Sans MS" panose="030F0702030302020204" pitchFamily="66" charset="0"/>
      <p:regular r:id="rId22"/>
      <p:bold r:id="rId23"/>
      <p:italic r:id="rId24"/>
      <p:boldItalic r:id="rId25"/>
    </p:embeddedFont>
    <p:embeddedFont>
      <p:font typeface="Open Sans" panose="020B0604020202020204" charset="0"/>
      <p:regular r:id="rId26"/>
      <p:bold r:id="rId27"/>
      <p:italic r:id="rId28"/>
      <p:boldItalic r:id="rId29"/>
    </p:embeddedFont>
    <p:embeddedFont>
      <p:font typeface="PT Sans Narrow" panose="020B0604020202020204" charset="0"/>
      <p:regular r:id="rId30"/>
      <p:bold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avid Rankin" initials="" lastIdx="1" clrIdx="0"/>
  <p:cmAuthor id="1" name="David Rankin" initials="DR"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65656"/>
    <a:srgbClr val="AED47B"/>
    <a:srgbClr val="5397C4"/>
    <a:srgbClr val="000000"/>
    <a:srgbClr val="11111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887" autoAdjust="0"/>
  </p:normalViewPr>
  <p:slideViewPr>
    <p:cSldViewPr snapToGrid="0">
      <p:cViewPr varScale="1">
        <p:scale>
          <a:sx n="113" d="100"/>
          <a:sy n="113" d="100"/>
        </p:scale>
        <p:origin x="1476"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7-04-28T23:06:34.452" idx="3">
    <p:pos x="10" y="10"/>
    <p:text/>
    <p:extLst>
      <p:ext uri="{C676402C-5697-4E1C-873F-D02D1690AC5C}">
        <p15:threadingInfo xmlns:p15="http://schemas.microsoft.com/office/powerpoint/2012/main" timeZoneBias="42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lIns="91425" tIns="91425" rIns="91425" bIns="91425" anchor="t" anchorCtr="0"/>
          <a:lstStyle>
            <a:lvl1pPr lvl="0">
              <a:spcBef>
                <a:spcPts val="0"/>
              </a:spcBef>
              <a:defRPr sz="1100"/>
            </a:lvl1pPr>
            <a:lvl2pPr lvl="1">
              <a:spcBef>
                <a:spcPts val="0"/>
              </a:spcBef>
              <a:defRPr sz="1100"/>
            </a:lvl2pPr>
            <a:lvl3pPr lvl="2">
              <a:spcBef>
                <a:spcPts val="0"/>
              </a:spcBef>
              <a:defRPr sz="1100"/>
            </a:lvl3pPr>
            <a:lvl4pPr lvl="3">
              <a:spcBef>
                <a:spcPts val="0"/>
              </a:spcBef>
              <a:defRPr sz="1100"/>
            </a:lvl4pPr>
            <a:lvl5pPr lvl="4">
              <a:spcBef>
                <a:spcPts val="0"/>
              </a:spcBef>
              <a:defRPr sz="1100"/>
            </a:lvl5pPr>
            <a:lvl6pPr lvl="5">
              <a:spcBef>
                <a:spcPts val="0"/>
              </a:spcBef>
              <a:defRPr sz="1100"/>
            </a:lvl6pPr>
            <a:lvl7pPr lvl="6">
              <a:spcBef>
                <a:spcPts val="0"/>
              </a:spcBef>
              <a:defRPr sz="1100"/>
            </a:lvl7pPr>
            <a:lvl8pPr lvl="7">
              <a:spcBef>
                <a:spcPts val="0"/>
              </a:spcBef>
              <a:defRPr sz="1100"/>
            </a:lvl8pPr>
            <a:lvl9pPr lvl="8">
              <a:spcBef>
                <a:spcPts val="0"/>
              </a:spcBef>
              <a:defRPr sz="1100"/>
            </a:lvl9pPr>
          </a:lstStyle>
          <a:p>
            <a:endParaRPr/>
          </a:p>
        </p:txBody>
      </p:sp>
    </p:spTree>
    <p:extLst>
      <p:ext uri="{BB962C8B-B14F-4D97-AF65-F5344CB8AC3E}">
        <p14:creationId xmlns:p14="http://schemas.microsoft.com/office/powerpoint/2010/main" val="2294422164"/>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dzTyP4BdK0A"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Shape 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 name="Shape 64"/>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fontAlgn="base"/>
            <a:r>
              <a:rPr lang="en-US" sz="1100" kern="1200" dirty="0">
                <a:solidFill>
                  <a:schemeClr val="tx1"/>
                </a:solidFill>
                <a:effectLst/>
                <a:latin typeface="+mn-lt"/>
                <a:ea typeface="+mn-ea"/>
                <a:cs typeface="+mn-cs"/>
              </a:rPr>
              <a:t>Good afternoon ladies and gentlemen ​​</a:t>
            </a:r>
          </a:p>
          <a:p>
            <a:pPr fontAlgn="base"/>
            <a:r>
              <a:rPr lang="en-US" sz="1100" kern="1200" dirty="0">
                <a:solidFill>
                  <a:schemeClr val="tx1"/>
                </a:solidFill>
                <a:effectLst/>
                <a:latin typeface="+mn-lt"/>
                <a:ea typeface="+mn-ea"/>
                <a:cs typeface="+mn-cs"/>
              </a:rPr>
              <a:t>​</a:t>
            </a:r>
          </a:p>
          <a:p>
            <a:pPr fontAlgn="base"/>
            <a:r>
              <a:rPr lang="en-US" sz="1100" kern="1200" dirty="0">
                <a:solidFill>
                  <a:schemeClr val="tx1"/>
                </a:solidFill>
                <a:effectLst/>
                <a:latin typeface="+mn-lt"/>
                <a:ea typeface="+mn-ea"/>
                <a:cs typeface="+mn-cs"/>
              </a:rPr>
              <a:t>We are the one of the four wonder factory STEM display Teams. We are team B​</a:t>
            </a:r>
          </a:p>
          <a:p>
            <a:pPr fontAlgn="base"/>
            <a:r>
              <a:rPr lang="en-US" sz="1100" kern="1200" dirty="0">
                <a:solidFill>
                  <a:schemeClr val="tx1"/>
                </a:solidFill>
                <a:effectLst/>
                <a:latin typeface="+mn-lt"/>
                <a:ea typeface="+mn-ea"/>
                <a:cs typeface="+mn-cs"/>
              </a:rPr>
              <a:t>​</a:t>
            </a:r>
          </a:p>
          <a:p>
            <a:pPr fontAlgn="base"/>
            <a:r>
              <a:rPr lang="en-US" sz="1100" kern="1200" dirty="0">
                <a:solidFill>
                  <a:schemeClr val="tx1"/>
                </a:solidFill>
                <a:effectLst/>
                <a:latin typeface="+mn-lt"/>
                <a:ea typeface="+mn-ea"/>
                <a:cs typeface="+mn-cs"/>
              </a:rPr>
              <a:t>Ali Alkhaiyat: project manager ​​</a:t>
            </a:r>
          </a:p>
          <a:p>
            <a:pPr fontAlgn="base"/>
            <a:r>
              <a:rPr lang="en-US" sz="1100" kern="1200" dirty="0">
                <a:solidFill>
                  <a:schemeClr val="tx1"/>
                </a:solidFill>
                <a:effectLst/>
                <a:latin typeface="+mn-lt"/>
                <a:ea typeface="+mn-ea"/>
                <a:cs typeface="+mn-cs"/>
              </a:rPr>
              <a:t>David Rankin: Secretary &amp; client contact​​</a:t>
            </a:r>
          </a:p>
          <a:p>
            <a:pPr fontAlgn="base"/>
            <a:r>
              <a:rPr lang="en-US" sz="1100" kern="1200" dirty="0">
                <a:solidFill>
                  <a:schemeClr val="tx1"/>
                </a:solidFill>
                <a:effectLst/>
                <a:latin typeface="+mn-lt"/>
                <a:ea typeface="+mn-ea"/>
                <a:cs typeface="+mn-cs"/>
              </a:rPr>
              <a:t>Carlos Shields: Budget Liaison​​</a:t>
            </a:r>
          </a:p>
          <a:p>
            <a:pPr fontAlgn="base"/>
            <a:r>
              <a:rPr lang="en-US" sz="1100" kern="1200" dirty="0">
                <a:solidFill>
                  <a:schemeClr val="tx1"/>
                </a:solidFill>
                <a:effectLst/>
                <a:latin typeface="+mn-lt"/>
                <a:ea typeface="+mn-ea"/>
                <a:cs typeface="+mn-cs"/>
              </a:rPr>
              <a:t>Kevin </a:t>
            </a:r>
            <a:r>
              <a:rPr lang="en-US" sz="1100" kern="1200" dirty="0" err="1">
                <a:solidFill>
                  <a:schemeClr val="tx1"/>
                </a:solidFill>
                <a:effectLst/>
                <a:latin typeface="+mn-lt"/>
                <a:ea typeface="+mn-ea"/>
                <a:cs typeface="+mn-cs"/>
              </a:rPr>
              <a:t>Park:Website</a:t>
            </a:r>
            <a:r>
              <a:rPr lang="en-US" sz="1100" kern="1200" dirty="0">
                <a:solidFill>
                  <a:schemeClr val="tx1"/>
                </a:solidFill>
                <a:effectLst/>
                <a:latin typeface="+mn-lt"/>
                <a:ea typeface="+mn-ea"/>
                <a:cs typeface="+mn-cs"/>
              </a:rPr>
              <a:t> Developer​</a:t>
            </a:r>
          </a:p>
        </p:txBody>
      </p:sp>
    </p:spTree>
    <p:extLst>
      <p:ext uri="{BB962C8B-B14F-4D97-AF65-F5344CB8AC3E}">
        <p14:creationId xmlns:p14="http://schemas.microsoft.com/office/powerpoint/2010/main" val="1582932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Shape 7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5" name="Shape 75"/>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fontAlgn="base"/>
            <a:r>
              <a:rPr lang="en-US" sz="1100" b="1" kern="1200" dirty="0">
                <a:solidFill>
                  <a:schemeClr val="tx1"/>
                </a:solidFill>
                <a:effectLst/>
                <a:latin typeface="+mn-lt"/>
                <a:ea typeface="+mn-ea"/>
                <a:cs typeface="+mn-cs"/>
              </a:rPr>
              <a:t>Starting with a Background </a:t>
            </a:r>
            <a:r>
              <a:rPr lang="en-US" sz="1100" kern="1200" dirty="0">
                <a:solidFill>
                  <a:schemeClr val="tx1"/>
                </a:solidFill>
                <a:effectLst/>
                <a:latin typeface="+mn-lt"/>
                <a:ea typeface="+mn-ea"/>
                <a:cs typeface="+mn-cs"/>
              </a:rPr>
              <a:t>​</a:t>
            </a:r>
          </a:p>
          <a:p>
            <a:pPr lvl="0" fontAlgn="base"/>
            <a:r>
              <a:rPr lang="en-US" sz="1100" kern="1200" dirty="0">
                <a:solidFill>
                  <a:schemeClr val="tx1"/>
                </a:solidFill>
                <a:effectLst/>
                <a:latin typeface="+mn-lt"/>
                <a:ea typeface="+mn-ea"/>
                <a:cs typeface="+mn-cs"/>
              </a:rPr>
              <a:t>​</a:t>
            </a:r>
          </a:p>
          <a:p>
            <a:pPr lvl="0" fontAlgn="base"/>
            <a:r>
              <a:rPr lang="en-US" sz="1100" kern="1200" dirty="0">
                <a:solidFill>
                  <a:schemeClr val="tx1"/>
                </a:solidFill>
                <a:effectLst/>
                <a:latin typeface="+mn-lt"/>
                <a:ea typeface="+mn-ea"/>
                <a:cs typeface="+mn-cs"/>
              </a:rPr>
              <a:t>The Wonder Factory is the interactive science, technology, engineering, art and math (STEM/STEAM) in Flagstaff, AZ ​</a:t>
            </a:r>
          </a:p>
          <a:p>
            <a:pPr lvl="0" fontAlgn="base"/>
            <a:r>
              <a:rPr lang="en-US" sz="1100" kern="1200" dirty="0">
                <a:solidFill>
                  <a:schemeClr val="tx1"/>
                </a:solidFill>
                <a:effectLst/>
                <a:latin typeface="+mn-lt"/>
                <a:ea typeface="+mn-ea"/>
                <a:cs typeface="+mn-cs"/>
              </a:rPr>
              <a:t>The Wonder Factory was founded by two people who they are </a:t>
            </a:r>
            <a:r>
              <a:rPr lang="en-US" sz="1100" kern="1200" dirty="0" err="1">
                <a:solidFill>
                  <a:schemeClr val="tx1"/>
                </a:solidFill>
                <a:effectLst/>
                <a:latin typeface="+mn-lt"/>
                <a:ea typeface="+mn-ea"/>
                <a:cs typeface="+mn-cs"/>
              </a:rPr>
              <a:t>Jackee</a:t>
            </a:r>
            <a:r>
              <a:rPr lang="en-US" sz="1100" kern="1200" dirty="0">
                <a:solidFill>
                  <a:schemeClr val="tx1"/>
                </a:solidFill>
                <a:effectLst/>
                <a:latin typeface="+mn-lt"/>
                <a:ea typeface="+mn-ea"/>
                <a:cs typeface="+mn-cs"/>
              </a:rPr>
              <a:t> and Steve Alston in 2015 ​</a:t>
            </a:r>
          </a:p>
          <a:p>
            <a:pPr lvl="0" fontAlgn="base"/>
            <a:r>
              <a:rPr lang="en-US" sz="1100" kern="1200" dirty="0">
                <a:solidFill>
                  <a:schemeClr val="tx1"/>
                </a:solidFill>
                <a:effectLst/>
                <a:latin typeface="+mn-lt"/>
                <a:ea typeface="+mn-ea"/>
                <a:cs typeface="+mn-cs"/>
              </a:rPr>
              <a:t>The Wonder Factory goal is to lead the next generation of young minds into their place as the thinkers, the makers, and the creators of the future through hands-on interactions with science, technology, engineering, art, and mathematics. ​</a:t>
            </a:r>
          </a:p>
        </p:txBody>
      </p:sp>
    </p:spTree>
    <p:extLst>
      <p:ext uri="{BB962C8B-B14F-4D97-AF65-F5344CB8AC3E}">
        <p14:creationId xmlns:p14="http://schemas.microsoft.com/office/powerpoint/2010/main" val="4162925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Shape 8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4" name="Shape 84"/>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fontAlgn="base"/>
            <a:r>
              <a:rPr lang="en-US" sz="1100" kern="1200" dirty="0">
                <a:solidFill>
                  <a:schemeClr val="tx1"/>
                </a:solidFill>
                <a:effectLst/>
                <a:latin typeface="+mn-lt"/>
                <a:ea typeface="+mn-ea"/>
                <a:cs typeface="+mn-cs"/>
              </a:rPr>
              <a:t>The </a:t>
            </a:r>
            <a:r>
              <a:rPr lang="en-US" sz="1100" b="1" kern="1200" dirty="0">
                <a:solidFill>
                  <a:schemeClr val="tx1"/>
                </a:solidFill>
                <a:effectLst/>
                <a:latin typeface="+mn-lt"/>
                <a:ea typeface="+mn-ea"/>
                <a:cs typeface="+mn-cs"/>
              </a:rPr>
              <a:t>project problem</a:t>
            </a:r>
            <a:r>
              <a:rPr lang="en-US" sz="1100" kern="1200" dirty="0">
                <a:solidFill>
                  <a:schemeClr val="tx1"/>
                </a:solidFill>
                <a:effectLst/>
                <a:latin typeface="+mn-lt"/>
                <a:ea typeface="+mn-ea"/>
                <a:cs typeface="+mn-cs"/>
              </a:rPr>
              <a:t> that the team has to deal with that they have to create an interactive educational STEM display . To deal with this problem, there are assigned tasks the team have to consider: ​</a:t>
            </a:r>
          </a:p>
          <a:p>
            <a:pPr fontAlgn="base"/>
            <a:r>
              <a:rPr lang="en-US" sz="1100" kern="1200" dirty="0">
                <a:solidFill>
                  <a:schemeClr val="tx1"/>
                </a:solidFill>
                <a:effectLst/>
                <a:latin typeface="+mn-lt"/>
                <a:ea typeface="+mn-ea"/>
                <a:cs typeface="+mn-cs"/>
              </a:rPr>
              <a:t>​</a:t>
            </a:r>
          </a:p>
          <a:p>
            <a:pPr lvl="0" fontAlgn="base"/>
            <a:r>
              <a:rPr lang="en-US" sz="1100" kern="1200" dirty="0">
                <a:solidFill>
                  <a:schemeClr val="tx1"/>
                </a:solidFill>
                <a:effectLst/>
                <a:latin typeface="+mn-lt"/>
                <a:ea typeface="+mn-ea"/>
                <a:cs typeface="+mn-cs"/>
              </a:rPr>
              <a:t>The design should be safe for anyone  ​</a:t>
            </a:r>
          </a:p>
          <a:p>
            <a:pPr lvl="0" fontAlgn="base"/>
            <a:r>
              <a:rPr lang="en-US" sz="1100" kern="1200" dirty="0">
                <a:solidFill>
                  <a:schemeClr val="tx1"/>
                </a:solidFill>
                <a:effectLst/>
                <a:latin typeface="+mn-lt"/>
                <a:ea typeface="+mn-ea"/>
                <a:cs typeface="+mn-cs"/>
              </a:rPr>
              <a:t>The participants will use critical thinking because formal methods of teaching are provided to solves fun science problems​</a:t>
            </a:r>
          </a:p>
        </p:txBody>
      </p:sp>
    </p:spTree>
    <p:extLst>
      <p:ext uri="{BB962C8B-B14F-4D97-AF65-F5344CB8AC3E}">
        <p14:creationId xmlns:p14="http://schemas.microsoft.com/office/powerpoint/2010/main" val="1994253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Shape 8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4" name="Shape 84"/>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fontAlgn="base"/>
            <a:r>
              <a:rPr lang="en-US" sz="1100" kern="1200" dirty="0">
                <a:solidFill>
                  <a:schemeClr val="tx1"/>
                </a:solidFill>
                <a:effectLst/>
                <a:latin typeface="+mn-lt"/>
                <a:ea typeface="+mn-ea"/>
                <a:cs typeface="+mn-cs"/>
              </a:rPr>
              <a:t>To start creating the concepts, the team have been asked to generate up to 100 concepts and then to select one final unique idea that meet most of the customer requirements  ​</a:t>
            </a:r>
          </a:p>
          <a:p>
            <a:pPr fontAlgn="base"/>
            <a:r>
              <a:rPr lang="en-US" sz="1100" kern="1200" dirty="0">
                <a:solidFill>
                  <a:schemeClr val="tx1"/>
                </a:solidFill>
                <a:effectLst/>
                <a:latin typeface="+mn-lt"/>
                <a:ea typeface="+mn-ea"/>
                <a:cs typeface="+mn-cs"/>
              </a:rPr>
              <a:t>​</a:t>
            </a:r>
          </a:p>
          <a:p>
            <a:pPr fontAlgn="base"/>
            <a:r>
              <a:rPr lang="en-US" sz="1100" kern="1200" dirty="0">
                <a:solidFill>
                  <a:schemeClr val="tx1"/>
                </a:solidFill>
                <a:effectLst/>
                <a:latin typeface="+mn-lt"/>
                <a:ea typeface="+mn-ea"/>
                <a:cs typeface="+mn-cs"/>
              </a:rPr>
              <a:t>The design should be durable enough for every day use​</a:t>
            </a:r>
          </a:p>
          <a:p>
            <a:pPr fontAlgn="base"/>
            <a:r>
              <a:rPr lang="en-US" sz="1100" kern="1200" dirty="0">
                <a:solidFill>
                  <a:schemeClr val="tx1"/>
                </a:solidFill>
                <a:effectLst/>
                <a:latin typeface="+mn-lt"/>
                <a:ea typeface="+mn-ea"/>
                <a:cs typeface="+mn-cs"/>
              </a:rPr>
              <a:t>The team should provide and create an enjoyable interaction STEM display​</a:t>
            </a:r>
          </a:p>
          <a:p>
            <a:pPr fontAlgn="base"/>
            <a:r>
              <a:rPr lang="en-US" sz="1100" kern="1200" dirty="0">
                <a:solidFill>
                  <a:schemeClr val="tx1"/>
                </a:solidFill>
                <a:effectLst/>
                <a:latin typeface="+mn-lt"/>
                <a:ea typeface="+mn-ea"/>
                <a:cs typeface="+mn-cs"/>
              </a:rPr>
              <a:t>Regarding the budget and funds, fundraising allowed beyond allocated budget​</a:t>
            </a:r>
          </a:p>
        </p:txBody>
      </p:sp>
    </p:spTree>
    <p:extLst>
      <p:ext uri="{BB962C8B-B14F-4D97-AF65-F5344CB8AC3E}">
        <p14:creationId xmlns:p14="http://schemas.microsoft.com/office/powerpoint/2010/main" val="1211359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The wonder factory had some very specific design requirements for us</a:t>
            </a:r>
          </a:p>
          <a:p>
            <a:r>
              <a:rPr lang="en-US" sz="1100" u="sng" kern="1200" dirty="0">
                <a:solidFill>
                  <a:schemeClr val="tx1"/>
                </a:solidFill>
                <a:effectLst/>
                <a:latin typeface="+mn-lt"/>
                <a:ea typeface="+mn-ea"/>
                <a:cs typeface="+mn-cs"/>
              </a:rPr>
              <a:t>Safety</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The most important one was safety.</a:t>
            </a:r>
          </a:p>
          <a:p>
            <a:r>
              <a:rPr lang="en-US" sz="1100" kern="1200" dirty="0">
                <a:solidFill>
                  <a:schemeClr val="tx1"/>
                </a:solidFill>
                <a:effectLst/>
                <a:latin typeface="+mn-lt"/>
                <a:ea typeface="+mn-ea"/>
                <a:cs typeface="+mn-cs"/>
              </a:rPr>
              <a:t>Because children are going to be working on our design we needed to make sure it was as safe as possible</a:t>
            </a:r>
          </a:p>
          <a:p>
            <a:r>
              <a:rPr lang="en-US" sz="1100" u="none" strike="noStrike" kern="1200" dirty="0">
                <a:solidFill>
                  <a:schemeClr val="tx1"/>
                </a:solidFill>
                <a:effectLst/>
                <a:latin typeface="+mn-lt"/>
                <a:ea typeface="+mn-ea"/>
                <a:cs typeface="+mn-cs"/>
              </a:rPr>
              <a:t> </a:t>
            </a:r>
            <a:endParaRPr lang="en-US" sz="1100" kern="1200" dirty="0">
              <a:solidFill>
                <a:schemeClr val="tx1"/>
              </a:solidFill>
              <a:effectLst/>
              <a:latin typeface="+mn-lt"/>
              <a:ea typeface="+mn-ea"/>
              <a:cs typeface="+mn-cs"/>
            </a:endParaRPr>
          </a:p>
          <a:p>
            <a:r>
              <a:rPr lang="en-US" sz="1100" u="sng" kern="1200" dirty="0">
                <a:solidFill>
                  <a:schemeClr val="tx1"/>
                </a:solidFill>
                <a:effectLst/>
                <a:latin typeface="+mn-lt"/>
                <a:ea typeface="+mn-ea"/>
                <a:cs typeface="+mn-cs"/>
              </a:rPr>
              <a:t>Portability</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Portability was also an important issue because the wonder factory travels to many events and being mobile is extremely important.</a:t>
            </a:r>
          </a:p>
          <a:p>
            <a:r>
              <a:rPr lang="en-US" sz="1100" u="sng" kern="1200" dirty="0">
                <a:solidFill>
                  <a:schemeClr val="tx1"/>
                </a:solidFill>
                <a:effectLst/>
                <a:latin typeface="+mn-lt"/>
                <a:ea typeface="+mn-ea"/>
                <a:cs typeface="+mn-cs"/>
              </a:rPr>
              <a:t>Simplicity</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Our design needed to not be complicated because children of ages 6 and up are going to be using it.</a:t>
            </a:r>
          </a:p>
          <a:p>
            <a:r>
              <a:rPr lang="en-US" sz="1100" u="sng" kern="1200" dirty="0">
                <a:solidFill>
                  <a:schemeClr val="tx1"/>
                </a:solidFill>
                <a:effectLst/>
                <a:latin typeface="+mn-lt"/>
                <a:ea typeface="+mn-ea"/>
                <a:cs typeface="+mn-cs"/>
              </a:rPr>
              <a:t>Project into role</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While operating our design the kids should feel like they are a scientist or an engineer</a:t>
            </a:r>
          </a:p>
          <a:p>
            <a:r>
              <a:rPr lang="en-US" sz="1100" u="sng" kern="1200" dirty="0">
                <a:solidFill>
                  <a:schemeClr val="tx1"/>
                </a:solidFill>
                <a:effectLst/>
                <a:latin typeface="+mn-lt"/>
                <a:ea typeface="+mn-ea"/>
                <a:cs typeface="+mn-cs"/>
              </a:rPr>
              <a:t>Feel smart</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The kids should feel smart when they operate our design. What we do not want is the kids to feel frustrated or like it was too easy on purpose.</a:t>
            </a:r>
          </a:p>
          <a:p>
            <a:r>
              <a:rPr lang="en-US" sz="1100" u="sng" kern="1200" dirty="0">
                <a:solidFill>
                  <a:schemeClr val="tx1"/>
                </a:solidFill>
                <a:effectLst/>
                <a:latin typeface="+mn-lt"/>
                <a:ea typeface="+mn-ea"/>
                <a:cs typeface="+mn-cs"/>
              </a:rPr>
              <a:t>Simultaneous users</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Because so many kids show up to the wonder factory events they asked us to make sure that at least 2 kids were able to operate it at the same time.</a:t>
            </a:r>
          </a:p>
          <a:p>
            <a:r>
              <a:rPr lang="en-US" sz="1100" u="sng" kern="1200" dirty="0">
                <a:solidFill>
                  <a:schemeClr val="tx1"/>
                </a:solidFill>
                <a:effectLst/>
                <a:latin typeface="+mn-lt"/>
                <a:ea typeface="+mn-ea"/>
                <a:cs typeface="+mn-cs"/>
              </a:rPr>
              <a:t>Audio, visual, tactile</a:t>
            </a:r>
            <a:endParaRPr lang="en-US" sz="1100" kern="1200" dirty="0">
              <a:solidFill>
                <a:schemeClr val="tx1"/>
              </a:solidFill>
              <a:effectLst/>
              <a:latin typeface="+mn-lt"/>
              <a:ea typeface="+mn-ea"/>
              <a:cs typeface="+mn-cs"/>
            </a:endParaRPr>
          </a:p>
          <a:p>
            <a:r>
              <a:rPr lang="en-US" sz="1100" kern="1200" dirty="0">
                <a:solidFill>
                  <a:schemeClr val="tx1"/>
                </a:solidFill>
                <a:effectLst/>
                <a:latin typeface="+mn-lt"/>
                <a:ea typeface="+mn-ea"/>
                <a:cs typeface="+mn-cs"/>
              </a:rPr>
              <a:t>Because we are working with kids, we could not expect them to learn the concepts the same way that we did. The wonder factory asked up to make sure the design had some sort of audio, visual, or tactile response. Kids seem to respond better to hands on learning.</a:t>
            </a:r>
          </a:p>
        </p:txBody>
      </p:sp>
    </p:spTree>
    <p:extLst>
      <p:ext uri="{BB962C8B-B14F-4D97-AF65-F5344CB8AC3E}">
        <p14:creationId xmlns:p14="http://schemas.microsoft.com/office/powerpoint/2010/main" val="1454602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With all these requirements we were able to come up with the final design, the engineers pit race.</a:t>
            </a:r>
          </a:p>
        </p:txBody>
      </p:sp>
    </p:spTree>
    <p:extLst>
      <p:ext uri="{BB962C8B-B14F-4D97-AF65-F5344CB8AC3E}">
        <p14:creationId xmlns:p14="http://schemas.microsoft.com/office/powerpoint/2010/main" val="2492345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https://www.youtube.com/watch?v=dzTyP4BdK0A</a:t>
            </a:r>
            <a:r>
              <a:rPr lang="en-US" dirty="0"/>
              <a:t> </a:t>
            </a:r>
          </a:p>
          <a:p>
            <a:r>
              <a:rPr lang="en-US" sz="1100" kern="1200" dirty="0">
                <a:solidFill>
                  <a:schemeClr val="tx1"/>
                </a:solidFill>
                <a:effectLst/>
                <a:latin typeface="+mn-lt"/>
                <a:ea typeface="+mn-ea"/>
                <a:cs typeface="+mn-cs"/>
              </a:rPr>
              <a:t>Talk about video</a:t>
            </a:r>
          </a:p>
          <a:p>
            <a:r>
              <a:rPr lang="en-US" sz="1100" kern="1200" dirty="0">
                <a:solidFill>
                  <a:schemeClr val="tx1"/>
                </a:solidFill>
                <a:effectLst/>
                <a:latin typeface="+mn-lt"/>
                <a:ea typeface="+mn-ea"/>
                <a:cs typeface="+mn-cs"/>
              </a:rPr>
              <a:t>And now Kevin will talk more about the final design.</a:t>
            </a:r>
          </a:p>
        </p:txBody>
      </p:sp>
    </p:spTree>
    <p:extLst>
      <p:ext uri="{BB962C8B-B14F-4D97-AF65-F5344CB8AC3E}">
        <p14:creationId xmlns:p14="http://schemas.microsoft.com/office/powerpoint/2010/main" val="657637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dirty="0"/>
              <a:t>This is our final design The Engineer's Pit Race. There are four stations connected to one racetrack. </a:t>
            </a:r>
          </a:p>
          <a:p>
            <a:r>
              <a:rPr lang="en-US" dirty="0"/>
              <a:t>Each station has a gearbox, generator, and circuit puzzle. Also, there is instruction right next to the gearbox where is easy to look over it.</a:t>
            </a:r>
          </a:p>
          <a:p>
            <a:r>
              <a:rPr lang="en-US" dirty="0"/>
              <a:t>After reading instruction, they can play it safely.</a:t>
            </a:r>
            <a:endParaRPr lang="en-US" dirty="0">
              <a:solidFill>
                <a:srgbClr val="000000"/>
              </a:solidFill>
              <a:latin typeface="Arial"/>
            </a:endParaRPr>
          </a:p>
        </p:txBody>
      </p:sp>
    </p:spTree>
    <p:extLst>
      <p:ext uri="{BB962C8B-B14F-4D97-AF65-F5344CB8AC3E}">
        <p14:creationId xmlns:p14="http://schemas.microsoft.com/office/powerpoint/2010/main" val="1434494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a:lnSpc>
                <a:spcPct val="150000"/>
              </a:lnSpc>
            </a:pPr>
            <a:r>
              <a:rPr lang="en-US" dirty="0"/>
              <a:t>This is our final CAD design. To get this, we built up prototypes. This is our first prototype which is only 25% of actual size.</a:t>
            </a:r>
          </a:p>
          <a:p>
            <a:pPr>
              <a:lnSpc>
                <a:spcPct val="150000"/>
              </a:lnSpc>
            </a:pPr>
            <a:r>
              <a:rPr lang="en-US" dirty="0"/>
              <a:t>we made this to see if all parts fit or not. and this is our last prototype. then we got final design eventually.</a:t>
            </a:r>
          </a:p>
        </p:txBody>
      </p:sp>
    </p:spTree>
    <p:extLst>
      <p:ext uri="{BB962C8B-B14F-4D97-AF65-F5344CB8AC3E}">
        <p14:creationId xmlns:p14="http://schemas.microsoft.com/office/powerpoint/2010/main" val="4187106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dirty="0"/>
              <a:t>Let me talk more about each part. gearbox. this is the one we put much effort on. it looks slightly different with an actual gearbox.</a:t>
            </a:r>
          </a:p>
          <a:p>
            <a:r>
              <a:rPr lang="en-US" dirty="0"/>
              <a:t>As you can see, there are two gears at outside. this is because they can replace it themselves and see which gear set is more easy to rotate.</a:t>
            </a:r>
          </a:p>
          <a:p>
            <a:r>
              <a:rPr lang="en-US" dirty="0"/>
              <a:t>also, there are different length of crank arm as well. while they are trying one of those, they will understand the basic scientific theories.</a:t>
            </a:r>
          </a:p>
          <a:p>
            <a:endParaRPr lang="en-US" dirty="0"/>
          </a:p>
          <a:p>
            <a:r>
              <a:rPr lang="en-US" dirty="0"/>
              <a:t>this is the one we put much effort on. </a:t>
            </a:r>
          </a:p>
          <a:p>
            <a:r>
              <a:rPr lang="en-US" dirty="0"/>
              <a:t>it looks slightly different with an actual gearbox. </a:t>
            </a:r>
          </a:p>
          <a:p>
            <a:r>
              <a:rPr lang="en-US" dirty="0"/>
              <a:t>there are two gears at outside and covered by plastic that can see through.</a:t>
            </a:r>
          </a:p>
          <a:p>
            <a:r>
              <a:rPr lang="en-US" dirty="0"/>
              <a:t>so, they can choose one of the gear sets or replace to the other one to see </a:t>
            </a:r>
          </a:p>
          <a:p>
            <a:r>
              <a:rPr lang="en-US" dirty="0"/>
              <a:t>which one is more easy to rotate and better. for now, we have only 2 gear set, 1:1 and 1:1.2 but there are, also, </a:t>
            </a:r>
          </a:p>
          <a:p>
            <a:r>
              <a:rPr lang="en-US" dirty="0"/>
              <a:t>two </a:t>
            </a:r>
            <a:r>
              <a:rPr lang="en-US" dirty="0" err="1"/>
              <a:t>defferent</a:t>
            </a:r>
            <a:r>
              <a:rPr lang="en-US" dirty="0"/>
              <a:t> length of crank arms, so they can match up in 6 ways from this, we expect that it will help them to understand basic scientific theories</a:t>
            </a:r>
          </a:p>
          <a:p>
            <a:endParaRPr lang="en-US" dirty="0"/>
          </a:p>
        </p:txBody>
      </p:sp>
    </p:spTree>
    <p:extLst>
      <p:ext uri="{BB962C8B-B14F-4D97-AF65-F5344CB8AC3E}">
        <p14:creationId xmlns:p14="http://schemas.microsoft.com/office/powerpoint/2010/main" val="2774017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dirty="0"/>
              <a:t>Moreover, since the safety is the most important client requirement,</a:t>
            </a:r>
          </a:p>
          <a:p>
            <a:r>
              <a:rPr lang="en-US" dirty="0"/>
              <a:t>we put safety mechanism in the gearbox.</a:t>
            </a:r>
          </a:p>
          <a:p>
            <a:r>
              <a:rPr lang="en-US" dirty="0"/>
              <a:t>this is CAD design of SM. basically, the block under the shaft will lock the shaft</a:t>
            </a:r>
          </a:p>
          <a:p>
            <a:r>
              <a:rPr lang="en-US" dirty="0"/>
              <a:t>in actual design, there is spring loaded under the block and it's connected to front cover with wire. </a:t>
            </a:r>
          </a:p>
          <a:p>
            <a:r>
              <a:rPr lang="en-US" dirty="0"/>
              <a:t>so, they cannot rotate the shaft when the cover is open.</a:t>
            </a:r>
          </a:p>
          <a:p>
            <a:r>
              <a:rPr lang="en-US" dirty="0"/>
              <a:t>we will show you how it works later</a:t>
            </a:r>
          </a:p>
          <a:p>
            <a:endParaRPr lang="en-US" dirty="0">
              <a:solidFill>
                <a:srgbClr val="000000"/>
              </a:solidFill>
              <a:latin typeface="Arial"/>
            </a:endParaRPr>
          </a:p>
          <a:p>
            <a:r>
              <a:rPr lang="en-US" dirty="0" err="1">
                <a:solidFill>
                  <a:srgbClr val="000000"/>
                </a:solidFill>
                <a:latin typeface="+mn-lt"/>
              </a:rPr>
              <a:t>carlos</a:t>
            </a:r>
            <a:r>
              <a:rPr lang="en-US" dirty="0">
                <a:solidFill>
                  <a:srgbClr val="000000"/>
                </a:solidFill>
                <a:latin typeface="+mn-lt"/>
              </a:rPr>
              <a:t> is going to explain about circuit puzzle.</a:t>
            </a:r>
            <a:endParaRPr lang="en-US" dirty="0">
              <a:solidFill>
                <a:srgbClr val="000000"/>
              </a:solidFill>
              <a:latin typeface="Arial"/>
            </a:endParaRPr>
          </a:p>
        </p:txBody>
      </p:sp>
    </p:spTree>
    <p:extLst>
      <p:ext uri="{BB962C8B-B14F-4D97-AF65-F5344CB8AC3E}">
        <p14:creationId xmlns:p14="http://schemas.microsoft.com/office/powerpoint/2010/main" val="2478041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Talk about circuit puzzle</a:t>
            </a:r>
          </a:p>
          <a:p>
            <a:r>
              <a:rPr lang="en-US" sz="1100" kern="1200" dirty="0">
                <a:solidFill>
                  <a:schemeClr val="tx1"/>
                </a:solidFill>
                <a:effectLst/>
                <a:latin typeface="+mn-lt"/>
                <a:ea typeface="+mn-ea"/>
                <a:cs typeface="+mn-cs"/>
              </a:rPr>
              <a:t>And now David will talk about the manufacturing process.</a:t>
            </a:r>
          </a:p>
        </p:txBody>
      </p:sp>
    </p:spTree>
    <p:extLst>
      <p:ext uri="{BB962C8B-B14F-4D97-AF65-F5344CB8AC3E}">
        <p14:creationId xmlns:p14="http://schemas.microsoft.com/office/powerpoint/2010/main" val="920810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To create our project, our team had to learn new skills in the fields of carpentry and metal working as well as expand our knowledge of machine design and electrical engineering.  Our team created, manufactured, and assembled our entire project at the NAU Fabrication Shop.  </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At the shop, we used a lathe and a mill to manufacture the shafts and safety mechanism out of aluminum and steel.</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We chose to use wood for the frames in our project for its affordability and we cut each piece with a mitre saw or band saw.  </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Our team utilized 3D printing technology for the gears, the keys for the gears, and the crank-arms.</a:t>
            </a:r>
          </a:p>
        </p:txBody>
      </p:sp>
    </p:spTree>
    <p:extLst>
      <p:ext uri="{BB962C8B-B14F-4D97-AF65-F5344CB8AC3E}">
        <p14:creationId xmlns:p14="http://schemas.microsoft.com/office/powerpoint/2010/main" val="31600590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Throughout our manufacturing process, we completed periodic testing to ensure our design was on track to meet the final requirements. </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Some examples of these tests were checking the feasibility of using 3D printed gears at speeds up to 1200RPM, checking the voltage and current output of the generator at different input RPMs, and testing the wiring of the circuit puzzle and racetrack to make sure the gearbox and generator could operate the slot cars.</a:t>
            </a:r>
          </a:p>
        </p:txBody>
      </p:sp>
    </p:spTree>
    <p:extLst>
      <p:ext uri="{BB962C8B-B14F-4D97-AF65-F5344CB8AC3E}">
        <p14:creationId xmlns:p14="http://schemas.microsoft.com/office/powerpoint/2010/main" val="978410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Our team developed six tests to verify that our design would meet or exceed our client’s requirements and our engineering requirements.  Since safety was the most important factor, the first test examined the gears to confirm the entire system would be safe for anyone to use at all times.</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For gear safety, we tested each station to ensure that the gears did not turn when the front cover was open or unlocked. </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We then tested the circuit puzzle to verify that the racetrack would only receive power when the puzzle was solved correctly.</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The slot car racetrack was tested by quickly rotating the crank-arm to see if the slot car would come off the track.</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To test for ease-of-use, we invited people of all ages to operate the preliminary design at a local STEM celebration event. Additionally, we had several people who were not familiar with the project try to operate the stations throughout the design process.</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We evaluated the portability of the design by ensuring the entire project could be moved and assembled by one person and by setting a maximum weight of approximately 40 pounds for each individual piece.</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Finally, we tested durability by operating the design for five minutes straight at varying rotational speeds to guarantee no parts failed. We also operated the stations weekly under expected conditions, looking for any changes.</a:t>
            </a:r>
          </a:p>
        </p:txBody>
      </p:sp>
    </p:spTree>
    <p:extLst>
      <p:ext uri="{BB962C8B-B14F-4D97-AF65-F5344CB8AC3E}">
        <p14:creationId xmlns:p14="http://schemas.microsoft.com/office/powerpoint/2010/main" val="34158910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kern="1200" dirty="0">
                <a:solidFill>
                  <a:schemeClr val="tx1"/>
                </a:solidFill>
                <a:effectLst/>
                <a:latin typeface="+mn-lt"/>
                <a:ea typeface="+mn-ea"/>
                <a:cs typeface="+mn-cs"/>
              </a:rPr>
              <a:t>Here is a video of the test we completed on one of the stations to ensure gear safety. We started by attempting to rotate the gears using the crank-arm with the cover open.</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**PLAY VIDEO**</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Shortly after the crank arm is rotated, the safety mechanism engages and stops any further rotation.</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We then closed the cover without securing it and tried to rotate the gears again. As expected, the gears did not rotate.</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To finish the test, we locked the cover by placing the green wire loop onto the hook which disengages the safety mechanism and allows the gears to rotate freely.</a:t>
            </a:r>
          </a:p>
        </p:txBody>
      </p:sp>
    </p:spTree>
    <p:extLst>
      <p:ext uri="{BB962C8B-B14F-4D97-AF65-F5344CB8AC3E}">
        <p14:creationId xmlns:p14="http://schemas.microsoft.com/office/powerpoint/2010/main" val="38314641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One of our final design modifications was lowering the front gear ratio and adding a resistor to the circuit puzzle. We did this because the users were rotating the crank-arm faster than we originally anticipated.  The change reduced the power output of the generator which keeps the slot cars from coming off the track. </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Another modification we made was widening the front gears and removing the hubs.  This allowed the users to put the gears on in any direction.</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Our team also added a circuit breaker and diode to the puzzle.  The circuit breaker protects the racetrack from receiving too much power while the diode restricts the flow of power so it only moves in one direction.</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Finally, we installed a cover over the generator for additional protection from the shafts.</a:t>
            </a:r>
          </a:p>
          <a:p>
            <a:r>
              <a:rPr lang="en-US" sz="1100" kern="1200" dirty="0">
                <a:solidFill>
                  <a:schemeClr val="tx1"/>
                </a:solidFill>
                <a:effectLst/>
                <a:latin typeface="+mn-lt"/>
                <a:ea typeface="+mn-ea"/>
                <a:cs typeface="+mn-cs"/>
              </a:rPr>
              <a:t> </a:t>
            </a:r>
          </a:p>
          <a:p>
            <a:r>
              <a:rPr lang="en-US" sz="1100" kern="1200" dirty="0">
                <a:solidFill>
                  <a:schemeClr val="tx1"/>
                </a:solidFill>
                <a:effectLst/>
                <a:latin typeface="+mn-lt"/>
                <a:ea typeface="+mn-ea"/>
                <a:cs typeface="+mn-cs"/>
              </a:rPr>
              <a:t>Our final design passed all tests and all four stations are ready for operation.</a:t>
            </a:r>
          </a:p>
        </p:txBody>
      </p:sp>
    </p:spTree>
    <p:extLst>
      <p:ext uri="{BB962C8B-B14F-4D97-AF65-F5344CB8AC3E}">
        <p14:creationId xmlns:p14="http://schemas.microsoft.com/office/powerpoint/2010/main" val="4144667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Shape 12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9" name="Shape 129"/>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r>
              <a:rPr lang="en-US" sz="1100" kern="1200" dirty="0">
                <a:solidFill>
                  <a:schemeClr val="tx1"/>
                </a:solidFill>
                <a:effectLst/>
                <a:latin typeface="+mn-lt"/>
                <a:ea typeface="+mn-ea"/>
                <a:cs typeface="+mn-cs"/>
              </a:rPr>
              <a:t>This concludes our presentation.  What questions do you have for us?</a:t>
            </a:r>
          </a:p>
          <a:p>
            <a:r>
              <a:rPr lang="en-US" sz="1100" kern="1200" dirty="0">
                <a:solidFill>
                  <a:schemeClr val="tx1"/>
                </a:solidFill>
                <a:effectLst/>
                <a:latin typeface="+mn-lt"/>
                <a:ea typeface="+mn-ea"/>
                <a:cs typeface="+mn-cs"/>
              </a:rPr>
              <a:t> </a:t>
            </a:r>
          </a:p>
          <a:p>
            <a:r>
              <a:rPr lang="en-US" sz="1100" kern="1200">
                <a:solidFill>
                  <a:schemeClr val="tx1"/>
                </a:solidFill>
                <a:effectLst/>
                <a:latin typeface="+mn-lt"/>
                <a:ea typeface="+mn-ea"/>
                <a:cs typeface="+mn-cs"/>
              </a:rPr>
              <a:t>Thank you!</a:t>
            </a:r>
          </a:p>
        </p:txBody>
      </p:sp>
    </p:spTree>
    <p:extLst>
      <p:ext uri="{BB962C8B-B14F-4D97-AF65-F5344CB8AC3E}">
        <p14:creationId xmlns:p14="http://schemas.microsoft.com/office/powerpoint/2010/main" val="2614982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6" name="Shape 136"/>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a:latin typeface="Times New Roman"/>
              <a:ea typeface="Times New Roman"/>
              <a:cs typeface="Times New Roman"/>
              <a:sym typeface="Times New Roman"/>
            </a:endParaRPr>
          </a:p>
        </p:txBody>
      </p:sp>
    </p:spTree>
    <p:extLst>
      <p:ext uri="{BB962C8B-B14F-4D97-AF65-F5344CB8AC3E}">
        <p14:creationId xmlns:p14="http://schemas.microsoft.com/office/powerpoint/2010/main" val="162239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9"/>
        <p:cNvGrpSpPr/>
        <p:nvPr/>
      </p:nvGrpSpPr>
      <p:grpSpPr>
        <a:xfrm>
          <a:off x="0" y="0"/>
          <a:ext cx="0" cy="0"/>
          <a:chOff x="0" y="0"/>
          <a:chExt cx="0" cy="0"/>
        </a:xfrm>
      </p:grpSpPr>
      <p:cxnSp>
        <p:nvCxnSpPr>
          <p:cNvPr id="10" name="Shape 10"/>
          <p:cNvCxnSpPr/>
          <p:nvPr/>
        </p:nvCxnSpPr>
        <p:spPr>
          <a:xfrm>
            <a:off x="7007735" y="3176887"/>
            <a:ext cx="562200" cy="0"/>
          </a:xfrm>
          <a:prstGeom prst="straightConnector1">
            <a:avLst/>
          </a:prstGeom>
          <a:noFill/>
          <a:ln w="76200" cap="flat" cmpd="sng">
            <a:solidFill>
              <a:schemeClr val="lt2"/>
            </a:solidFill>
            <a:prstDash val="solid"/>
            <a:round/>
            <a:headEnd type="none" w="med" len="med"/>
            <a:tailEnd type="none" w="med" len="med"/>
          </a:ln>
        </p:spPr>
      </p:cxnSp>
      <p:cxnSp>
        <p:nvCxnSpPr>
          <p:cNvPr id="11" name="Shape 11"/>
          <p:cNvCxnSpPr/>
          <p:nvPr/>
        </p:nvCxnSpPr>
        <p:spPr>
          <a:xfrm>
            <a:off x="1575034" y="3158251"/>
            <a:ext cx="562200" cy="0"/>
          </a:xfrm>
          <a:prstGeom prst="straightConnector1">
            <a:avLst/>
          </a:prstGeom>
          <a:noFill/>
          <a:ln w="76200" cap="flat" cmpd="sng">
            <a:solidFill>
              <a:schemeClr val="lt2"/>
            </a:solidFill>
            <a:prstDash val="solid"/>
            <a:round/>
            <a:headEnd type="none" w="med" len="med"/>
            <a:tailEnd type="none" w="med" len="med"/>
          </a:ln>
        </p:spPr>
      </p:cxnSp>
      <p:grpSp>
        <p:nvGrpSpPr>
          <p:cNvPr id="12" name="Shape 12"/>
          <p:cNvGrpSpPr/>
          <p:nvPr/>
        </p:nvGrpSpPr>
        <p:grpSpPr>
          <a:xfrm>
            <a:off x="1004144" y="1022025"/>
            <a:ext cx="7136667" cy="152400"/>
            <a:chOff x="1346428" y="1011300"/>
            <a:chExt cx="6452100" cy="152400"/>
          </a:xfrm>
        </p:grpSpPr>
        <p:cxnSp>
          <p:nvCxnSpPr>
            <p:cNvPr id="13" name="Shape 13"/>
            <p:cNvCxnSpPr/>
            <p:nvPr/>
          </p:nvCxnSpPr>
          <p:spPr>
            <a:xfrm rot="10800000">
              <a:off x="1346428" y="1011300"/>
              <a:ext cx="6452100" cy="0"/>
            </a:xfrm>
            <a:prstGeom prst="straightConnector1">
              <a:avLst/>
            </a:prstGeom>
            <a:noFill/>
            <a:ln w="76200" cap="flat" cmpd="sng">
              <a:solidFill>
                <a:schemeClr val="accent3"/>
              </a:solidFill>
              <a:prstDash val="solid"/>
              <a:round/>
              <a:headEnd type="none" w="med" len="med"/>
              <a:tailEnd type="none" w="med" len="med"/>
            </a:ln>
          </p:spPr>
        </p:cxnSp>
        <p:cxnSp>
          <p:nvCxnSpPr>
            <p:cNvPr id="14" name="Shape 14"/>
            <p:cNvCxnSpPr/>
            <p:nvPr/>
          </p:nvCxnSpPr>
          <p:spPr>
            <a:xfrm rot="10800000">
              <a:off x="1346428" y="1163700"/>
              <a:ext cx="6452100" cy="0"/>
            </a:xfrm>
            <a:prstGeom prst="straightConnector1">
              <a:avLst/>
            </a:prstGeom>
            <a:noFill/>
            <a:ln w="9525" cap="flat" cmpd="sng">
              <a:solidFill>
                <a:schemeClr val="accent3"/>
              </a:solidFill>
              <a:prstDash val="solid"/>
              <a:round/>
              <a:headEnd type="none" w="med" len="med"/>
              <a:tailEnd type="none" w="med" len="med"/>
            </a:ln>
          </p:spPr>
        </p:cxnSp>
      </p:grpSp>
      <p:grpSp>
        <p:nvGrpSpPr>
          <p:cNvPr id="15" name="Shape 15"/>
          <p:cNvGrpSpPr/>
          <p:nvPr/>
        </p:nvGrpSpPr>
        <p:grpSpPr>
          <a:xfrm>
            <a:off x="1004151" y="3969100"/>
            <a:ext cx="7136667" cy="152400"/>
            <a:chOff x="1346435" y="3969087"/>
            <a:chExt cx="6452100" cy="152400"/>
          </a:xfrm>
        </p:grpSpPr>
        <p:cxnSp>
          <p:nvCxnSpPr>
            <p:cNvPr id="16" name="Shape 16"/>
            <p:cNvCxnSpPr/>
            <p:nvPr/>
          </p:nvCxnSpPr>
          <p:spPr>
            <a:xfrm>
              <a:off x="1346435" y="4121487"/>
              <a:ext cx="6452100" cy="0"/>
            </a:xfrm>
            <a:prstGeom prst="straightConnector1">
              <a:avLst/>
            </a:prstGeom>
            <a:noFill/>
            <a:ln w="76200" cap="flat" cmpd="sng">
              <a:solidFill>
                <a:schemeClr val="accent3"/>
              </a:solidFill>
              <a:prstDash val="solid"/>
              <a:round/>
              <a:headEnd type="none" w="med" len="med"/>
              <a:tailEnd type="none" w="med" len="med"/>
            </a:ln>
          </p:spPr>
        </p:cxnSp>
        <p:cxnSp>
          <p:nvCxnSpPr>
            <p:cNvPr id="17" name="Shape 17"/>
            <p:cNvCxnSpPr/>
            <p:nvPr/>
          </p:nvCxnSpPr>
          <p:spPr>
            <a:xfrm>
              <a:off x="1346435" y="3969087"/>
              <a:ext cx="6452100" cy="0"/>
            </a:xfrm>
            <a:prstGeom prst="straightConnector1">
              <a:avLst/>
            </a:prstGeom>
            <a:noFill/>
            <a:ln w="9525" cap="flat" cmpd="sng">
              <a:solidFill>
                <a:schemeClr val="accent3"/>
              </a:solidFill>
              <a:prstDash val="solid"/>
              <a:round/>
              <a:headEnd type="none" w="med" len="med"/>
              <a:tailEnd type="none" w="med" len="med"/>
            </a:ln>
          </p:spPr>
        </p:cxnSp>
      </p:grpSp>
      <p:sp>
        <p:nvSpPr>
          <p:cNvPr id="18" name="Shape 18"/>
          <p:cNvSpPr txBox="1">
            <a:spLocks noGrp="1"/>
          </p:cNvSpPr>
          <p:nvPr>
            <p:ph type="ctrTitle"/>
          </p:nvPr>
        </p:nvSpPr>
        <p:spPr>
          <a:xfrm>
            <a:off x="1004150" y="1751764"/>
            <a:ext cx="7136700" cy="1022400"/>
          </a:xfrm>
          <a:prstGeom prst="rect">
            <a:avLst/>
          </a:prstGeom>
        </p:spPr>
        <p:txBody>
          <a:bodyPr lIns="91425" tIns="91425" rIns="91425" bIns="91425" anchor="b" anchorCtr="0"/>
          <a:lstStyle>
            <a:lvl1pPr lvl="0" algn="ctr">
              <a:spcBef>
                <a:spcPts val="0"/>
              </a:spcBef>
              <a:buSzPct val="100000"/>
              <a:defRPr sz="5400"/>
            </a:lvl1pPr>
            <a:lvl2pPr lvl="1" algn="ctr">
              <a:spcBef>
                <a:spcPts val="0"/>
              </a:spcBef>
              <a:buSzPct val="100000"/>
              <a:defRPr sz="5400"/>
            </a:lvl2pPr>
            <a:lvl3pPr lvl="2" algn="ctr">
              <a:spcBef>
                <a:spcPts val="0"/>
              </a:spcBef>
              <a:buSzPct val="100000"/>
              <a:defRPr sz="5400"/>
            </a:lvl3pPr>
            <a:lvl4pPr lvl="3" algn="ctr">
              <a:spcBef>
                <a:spcPts val="0"/>
              </a:spcBef>
              <a:buSzPct val="100000"/>
              <a:defRPr sz="5400"/>
            </a:lvl4pPr>
            <a:lvl5pPr lvl="4" algn="ctr">
              <a:spcBef>
                <a:spcPts val="0"/>
              </a:spcBef>
              <a:buSzPct val="100000"/>
              <a:defRPr sz="5400"/>
            </a:lvl5pPr>
            <a:lvl6pPr lvl="5" algn="ctr">
              <a:spcBef>
                <a:spcPts val="0"/>
              </a:spcBef>
              <a:buSzPct val="100000"/>
              <a:defRPr sz="5400"/>
            </a:lvl6pPr>
            <a:lvl7pPr lvl="6" algn="ctr">
              <a:spcBef>
                <a:spcPts val="0"/>
              </a:spcBef>
              <a:buSzPct val="100000"/>
              <a:defRPr sz="5400"/>
            </a:lvl7pPr>
            <a:lvl8pPr lvl="7" algn="ctr">
              <a:spcBef>
                <a:spcPts val="0"/>
              </a:spcBef>
              <a:buSzPct val="100000"/>
              <a:defRPr sz="5400"/>
            </a:lvl8pPr>
            <a:lvl9pPr lvl="8" algn="ctr">
              <a:spcBef>
                <a:spcPts val="0"/>
              </a:spcBef>
              <a:buSzPct val="100000"/>
              <a:defRPr sz="5400"/>
            </a:lvl9pPr>
          </a:lstStyle>
          <a:p>
            <a:endParaRPr/>
          </a:p>
        </p:txBody>
      </p:sp>
      <p:sp>
        <p:nvSpPr>
          <p:cNvPr id="19" name="Shape 19"/>
          <p:cNvSpPr txBox="1">
            <a:spLocks noGrp="1"/>
          </p:cNvSpPr>
          <p:nvPr>
            <p:ph type="subTitle" idx="1"/>
          </p:nvPr>
        </p:nvSpPr>
        <p:spPr>
          <a:xfrm>
            <a:off x="2137225" y="2850039"/>
            <a:ext cx="4870500" cy="792600"/>
          </a:xfrm>
          <a:prstGeom prst="rect">
            <a:avLst/>
          </a:prstGeom>
        </p:spPr>
        <p:txBody>
          <a:bodyPr lIns="91425" tIns="91425" rIns="91425" bIns="91425" anchor="t" anchorCtr="0"/>
          <a:lstStyle>
            <a:lvl1pPr lvl="0" algn="ctr">
              <a:lnSpc>
                <a:spcPct val="100000"/>
              </a:lnSpc>
              <a:spcBef>
                <a:spcPts val="0"/>
              </a:spcBef>
              <a:spcAft>
                <a:spcPts val="0"/>
              </a:spcAft>
              <a:buSzPct val="100000"/>
              <a:buNone/>
              <a:defRPr sz="2400"/>
            </a:lvl1pPr>
            <a:lvl2pPr lvl="1" algn="ctr">
              <a:lnSpc>
                <a:spcPct val="100000"/>
              </a:lnSpc>
              <a:spcBef>
                <a:spcPts val="0"/>
              </a:spcBef>
              <a:spcAft>
                <a:spcPts val="0"/>
              </a:spcAft>
              <a:buSzPct val="100000"/>
              <a:buNone/>
              <a:defRPr sz="2400"/>
            </a:lvl2pPr>
            <a:lvl3pPr lvl="2" algn="ctr">
              <a:lnSpc>
                <a:spcPct val="100000"/>
              </a:lnSpc>
              <a:spcBef>
                <a:spcPts val="0"/>
              </a:spcBef>
              <a:spcAft>
                <a:spcPts val="0"/>
              </a:spcAft>
              <a:buSzPct val="100000"/>
              <a:buNone/>
              <a:defRPr sz="2400"/>
            </a:lvl3pPr>
            <a:lvl4pPr lvl="3" algn="ctr">
              <a:lnSpc>
                <a:spcPct val="100000"/>
              </a:lnSpc>
              <a:spcBef>
                <a:spcPts val="0"/>
              </a:spcBef>
              <a:spcAft>
                <a:spcPts val="0"/>
              </a:spcAft>
              <a:buSzPct val="100000"/>
              <a:buNone/>
              <a:defRPr sz="2400"/>
            </a:lvl4pPr>
            <a:lvl5pPr lvl="4" algn="ctr">
              <a:lnSpc>
                <a:spcPct val="100000"/>
              </a:lnSpc>
              <a:spcBef>
                <a:spcPts val="0"/>
              </a:spcBef>
              <a:spcAft>
                <a:spcPts val="0"/>
              </a:spcAft>
              <a:buSzPct val="100000"/>
              <a:buNone/>
              <a:defRPr sz="2400"/>
            </a:lvl5pPr>
            <a:lvl6pPr lvl="5" algn="ctr">
              <a:lnSpc>
                <a:spcPct val="100000"/>
              </a:lnSpc>
              <a:spcBef>
                <a:spcPts val="0"/>
              </a:spcBef>
              <a:spcAft>
                <a:spcPts val="0"/>
              </a:spcAft>
              <a:buSzPct val="100000"/>
              <a:buNone/>
              <a:defRPr sz="2400"/>
            </a:lvl6pPr>
            <a:lvl7pPr lvl="6" algn="ctr">
              <a:lnSpc>
                <a:spcPct val="100000"/>
              </a:lnSpc>
              <a:spcBef>
                <a:spcPts val="0"/>
              </a:spcBef>
              <a:spcAft>
                <a:spcPts val="0"/>
              </a:spcAft>
              <a:buSzPct val="100000"/>
              <a:buNone/>
              <a:defRPr sz="2400"/>
            </a:lvl7pPr>
            <a:lvl8pPr lvl="7" algn="ctr">
              <a:lnSpc>
                <a:spcPct val="100000"/>
              </a:lnSpc>
              <a:spcBef>
                <a:spcPts val="0"/>
              </a:spcBef>
              <a:spcAft>
                <a:spcPts val="0"/>
              </a:spcAft>
              <a:buSzPct val="100000"/>
              <a:buNone/>
              <a:defRPr sz="2400"/>
            </a:lvl8pPr>
            <a:lvl9pPr lvl="8" algn="ctr">
              <a:lnSpc>
                <a:spcPct val="100000"/>
              </a:lnSpc>
              <a:spcBef>
                <a:spcPts val="0"/>
              </a:spcBef>
              <a:spcAft>
                <a:spcPts val="0"/>
              </a:spcAft>
              <a:buSzPct val="100000"/>
              <a:buNone/>
              <a:defRPr sz="2400"/>
            </a:lvl9pPr>
          </a:lstStyle>
          <a:p>
            <a:endParaRPr/>
          </a:p>
        </p:txBody>
      </p:sp>
      <p:sp>
        <p:nvSpPr>
          <p:cNvPr id="20" name="Shape 20"/>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21"/>
        <p:cNvGrpSpPr/>
        <p:nvPr/>
      </p:nvGrpSpPr>
      <p:grpSpPr>
        <a:xfrm>
          <a:off x="0" y="0"/>
          <a:ext cx="0" cy="0"/>
          <a:chOff x="0" y="0"/>
          <a:chExt cx="0" cy="0"/>
        </a:xfrm>
      </p:grpSpPr>
      <p:sp>
        <p:nvSpPr>
          <p:cNvPr id="22" name="Shape 22"/>
          <p:cNvSpPr/>
          <p:nvPr/>
        </p:nvSpPr>
        <p:spPr>
          <a:xfrm>
            <a:off x="-50" y="2571900"/>
            <a:ext cx="9144000" cy="2571600"/>
          </a:xfrm>
          <a:prstGeom prst="rect">
            <a:avLst/>
          </a:prstGeom>
          <a:solidFill>
            <a:schemeClr val="accent3"/>
          </a:solidFill>
          <a:ln>
            <a:noFill/>
          </a:ln>
        </p:spPr>
        <p:txBody>
          <a:bodyPr lIns="91425" tIns="91425" rIns="91425" bIns="91425" anchor="ctr" anchorCtr="0">
            <a:noAutofit/>
          </a:bodyPr>
          <a:lstStyle/>
          <a:p>
            <a:pPr lvl="0">
              <a:spcBef>
                <a:spcPts val="0"/>
              </a:spcBef>
              <a:buNone/>
            </a:pPr>
            <a:endParaRPr/>
          </a:p>
        </p:txBody>
      </p:sp>
      <p:sp>
        <p:nvSpPr>
          <p:cNvPr id="23" name="Shape 23"/>
          <p:cNvSpPr txBox="1">
            <a:spLocks noGrp="1"/>
          </p:cNvSpPr>
          <p:nvPr>
            <p:ph type="title"/>
          </p:nvPr>
        </p:nvSpPr>
        <p:spPr>
          <a:xfrm>
            <a:off x="311700" y="814800"/>
            <a:ext cx="8571300" cy="942000"/>
          </a:xfrm>
          <a:prstGeom prst="rect">
            <a:avLst/>
          </a:prstGeom>
        </p:spPr>
        <p:txBody>
          <a:bodyPr lIns="91425" tIns="91425" rIns="91425" bIns="91425" anchor="ctr" anchorCtr="0"/>
          <a:lstStyle>
            <a:lvl1pPr lvl="0" algn="ctr">
              <a:spcBef>
                <a:spcPts val="0"/>
              </a:spcBef>
              <a:defRPr/>
            </a:lvl1pPr>
            <a:lvl2pPr lvl="1" algn="ctr">
              <a:spcBef>
                <a:spcPts val="0"/>
              </a:spcBef>
              <a:defRPr/>
            </a:lvl2pPr>
            <a:lvl3pPr lvl="2" algn="ctr">
              <a:spcBef>
                <a:spcPts val="0"/>
              </a:spcBef>
              <a:defRPr/>
            </a:lvl3pPr>
            <a:lvl4pPr lvl="3" algn="ctr">
              <a:spcBef>
                <a:spcPts val="0"/>
              </a:spcBef>
              <a:defRPr/>
            </a:lvl4pPr>
            <a:lvl5pPr lvl="4" algn="ctr">
              <a:spcBef>
                <a:spcPts val="0"/>
              </a:spcBef>
              <a:defRPr/>
            </a:lvl5pPr>
            <a:lvl6pPr lvl="5" algn="ctr">
              <a:spcBef>
                <a:spcPts val="0"/>
              </a:spcBef>
              <a:defRPr/>
            </a:lvl6pPr>
            <a:lvl7pPr lvl="6" algn="ctr">
              <a:spcBef>
                <a:spcPts val="0"/>
              </a:spcBef>
              <a:defRPr/>
            </a:lvl7pPr>
            <a:lvl8pPr lvl="7" algn="ctr">
              <a:spcBef>
                <a:spcPts val="0"/>
              </a:spcBef>
              <a:defRPr/>
            </a:lvl8pPr>
            <a:lvl9pPr lvl="8" algn="ctr">
              <a:spcBef>
                <a:spcPts val="0"/>
              </a:spcBef>
              <a:defRPr/>
            </a:lvl9pPr>
          </a:lstStyle>
          <a:p>
            <a:endParaRPr/>
          </a:p>
        </p:txBody>
      </p:sp>
      <p:sp>
        <p:nvSpPr>
          <p:cNvPr id="24" name="Shape 24"/>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solidFill>
                  <a:schemeClr val="lt1"/>
                </a:solidFill>
              </a:rPr>
              <a:t>‹#›</a:t>
            </a:fld>
            <a:endParaRPr lang="en">
              <a:solidFill>
                <a:schemeClr val="lt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25"/>
        <p:cNvGrpSpPr/>
        <p:nvPr/>
      </p:nvGrpSpPr>
      <p:grpSpPr>
        <a:xfrm>
          <a:off x="0" y="0"/>
          <a:ext cx="0" cy="0"/>
          <a:chOff x="0" y="0"/>
          <a:chExt cx="0" cy="0"/>
        </a:xfrm>
      </p:grpSpPr>
      <p:sp>
        <p:nvSpPr>
          <p:cNvPr id="26" name="Shape 26"/>
          <p:cNvSpPr/>
          <p:nvPr/>
        </p:nvSpPr>
        <p:spPr>
          <a:xfrm>
            <a:off x="-75" y="5045700"/>
            <a:ext cx="9144000" cy="97800"/>
          </a:xfrm>
          <a:prstGeom prst="rect">
            <a:avLst/>
          </a:prstGeom>
          <a:solidFill>
            <a:schemeClr val="accent3"/>
          </a:solidFill>
          <a:ln>
            <a:noFill/>
          </a:ln>
        </p:spPr>
        <p:txBody>
          <a:bodyPr lIns="91425" tIns="91425" rIns="91425" bIns="91425" anchor="ctr" anchorCtr="0">
            <a:noAutofit/>
          </a:bodyPr>
          <a:lstStyle/>
          <a:p>
            <a:pPr lvl="0">
              <a:spcBef>
                <a:spcPts val="0"/>
              </a:spcBef>
              <a:buNone/>
            </a:pPr>
            <a:endParaRPr/>
          </a:p>
        </p:txBody>
      </p:sp>
      <p:sp>
        <p:nvSpPr>
          <p:cNvPr id="27" name="Shape 27"/>
          <p:cNvSpPr txBox="1">
            <a:spLocks noGrp="1"/>
          </p:cNvSpPr>
          <p:nvPr>
            <p:ph type="title"/>
          </p:nvPr>
        </p:nvSpPr>
        <p:spPr>
          <a:xfrm>
            <a:off x="311700" y="445025"/>
            <a:ext cx="8520600" cy="7074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8" name="Shape 28"/>
          <p:cNvSpPr txBox="1">
            <a:spLocks noGrp="1"/>
          </p:cNvSpPr>
          <p:nvPr>
            <p:ph type="body" idx="1"/>
          </p:nvPr>
        </p:nvSpPr>
        <p:spPr>
          <a:xfrm>
            <a:off x="311700" y="1266325"/>
            <a:ext cx="8520600" cy="33027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9" name="Shape 29"/>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311700" y="445025"/>
            <a:ext cx="8520600" cy="7074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32" name="Shape 32"/>
          <p:cNvSpPr txBox="1">
            <a:spLocks noGrp="1"/>
          </p:cNvSpPr>
          <p:nvPr>
            <p:ph type="body" idx="1"/>
          </p:nvPr>
        </p:nvSpPr>
        <p:spPr>
          <a:xfrm>
            <a:off x="311700" y="1266175"/>
            <a:ext cx="3999900" cy="3302700"/>
          </a:xfrm>
          <a:prstGeom prst="rect">
            <a:avLst/>
          </a:prstGeom>
        </p:spPr>
        <p:txBody>
          <a:bodyPr lIns="91425" tIns="91425" rIns="91425" bIns="91425" anchor="t" anchorCtr="0"/>
          <a:lstStyle>
            <a:lvl1pPr lvl="0">
              <a:spcBef>
                <a:spcPts val="0"/>
              </a:spcBef>
              <a:buSzPct val="100000"/>
              <a:defRPr sz="14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a:endParaRPr/>
          </a:p>
        </p:txBody>
      </p:sp>
      <p:sp>
        <p:nvSpPr>
          <p:cNvPr id="33" name="Shape 33"/>
          <p:cNvSpPr txBox="1">
            <a:spLocks noGrp="1"/>
          </p:cNvSpPr>
          <p:nvPr>
            <p:ph type="body" idx="2"/>
          </p:nvPr>
        </p:nvSpPr>
        <p:spPr>
          <a:xfrm>
            <a:off x="4832400" y="1266175"/>
            <a:ext cx="3999900" cy="3302700"/>
          </a:xfrm>
          <a:prstGeom prst="rect">
            <a:avLst/>
          </a:prstGeom>
        </p:spPr>
        <p:txBody>
          <a:bodyPr lIns="91425" tIns="91425" rIns="91425" bIns="91425" anchor="t" anchorCtr="0"/>
          <a:lstStyle>
            <a:lvl1pPr lvl="0">
              <a:spcBef>
                <a:spcPts val="0"/>
              </a:spcBef>
              <a:buSzPct val="100000"/>
              <a:defRPr sz="14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a:endParaRPr/>
          </a:p>
        </p:txBody>
      </p:sp>
      <p:sp>
        <p:nvSpPr>
          <p:cNvPr id="34" name="Shape 34"/>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35"/>
        <p:cNvGrpSpPr/>
        <p:nvPr/>
      </p:nvGrpSpPr>
      <p:grpSpPr>
        <a:xfrm>
          <a:off x="0" y="0"/>
          <a:ext cx="0" cy="0"/>
          <a:chOff x="0" y="0"/>
          <a:chExt cx="0" cy="0"/>
        </a:xfrm>
      </p:grpSpPr>
      <p:sp>
        <p:nvSpPr>
          <p:cNvPr id="36" name="Shape 36"/>
          <p:cNvSpPr txBox="1">
            <a:spLocks noGrp="1"/>
          </p:cNvSpPr>
          <p:nvPr>
            <p:ph type="title"/>
          </p:nvPr>
        </p:nvSpPr>
        <p:spPr>
          <a:xfrm>
            <a:off x="311700" y="445025"/>
            <a:ext cx="8520600" cy="7074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37" name="Shape 37"/>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38"/>
        <p:cNvGrpSpPr/>
        <p:nvPr/>
      </p:nvGrpSpPr>
      <p:grpSpPr>
        <a:xfrm>
          <a:off x="0" y="0"/>
          <a:ext cx="0" cy="0"/>
          <a:chOff x="0" y="0"/>
          <a:chExt cx="0" cy="0"/>
        </a:xfrm>
      </p:grpSpPr>
      <p:sp>
        <p:nvSpPr>
          <p:cNvPr id="39" name="Shape 39"/>
          <p:cNvSpPr txBox="1">
            <a:spLocks noGrp="1"/>
          </p:cNvSpPr>
          <p:nvPr>
            <p:ph type="title"/>
          </p:nvPr>
        </p:nvSpPr>
        <p:spPr>
          <a:xfrm>
            <a:off x="311700" y="555600"/>
            <a:ext cx="2808000" cy="755700"/>
          </a:xfrm>
          <a:prstGeom prst="rect">
            <a:avLst/>
          </a:prstGeom>
        </p:spPr>
        <p:txBody>
          <a:bodyPr lIns="91425" tIns="91425" rIns="91425" bIns="91425" anchor="b" anchorCtr="0"/>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a:endParaRPr/>
          </a:p>
        </p:txBody>
      </p:sp>
      <p:sp>
        <p:nvSpPr>
          <p:cNvPr id="40" name="Shape 40"/>
          <p:cNvSpPr txBox="1">
            <a:spLocks noGrp="1"/>
          </p:cNvSpPr>
          <p:nvPr>
            <p:ph type="body" idx="1"/>
          </p:nvPr>
        </p:nvSpPr>
        <p:spPr>
          <a:xfrm>
            <a:off x="311700" y="1389600"/>
            <a:ext cx="2808000" cy="3179400"/>
          </a:xfrm>
          <a:prstGeom prst="rect">
            <a:avLst/>
          </a:prstGeom>
        </p:spPr>
        <p:txBody>
          <a:bodyPr lIns="91425" tIns="91425" rIns="91425" bIns="91425" anchor="t" anchorCtr="0"/>
          <a:lstStyle>
            <a:lvl1pPr lvl="0">
              <a:spcBef>
                <a:spcPts val="0"/>
              </a:spcBef>
              <a:buSzPct val="100000"/>
              <a:defRPr sz="12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a:endParaRPr/>
          </a:p>
        </p:txBody>
      </p:sp>
      <p:sp>
        <p:nvSpPr>
          <p:cNvPr id="41" name="Shape 41"/>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bg>
      <p:bgPr>
        <a:solidFill>
          <a:schemeClr val="accent6"/>
        </a:solidFill>
        <a:effectLst/>
      </p:bgPr>
    </p:bg>
    <p:spTree>
      <p:nvGrpSpPr>
        <p:cNvPr id="1" name="Shape 42"/>
        <p:cNvGrpSpPr/>
        <p:nvPr/>
      </p:nvGrpSpPr>
      <p:grpSpPr>
        <a:xfrm>
          <a:off x="0" y="0"/>
          <a:ext cx="0" cy="0"/>
          <a:chOff x="0" y="0"/>
          <a:chExt cx="0" cy="0"/>
        </a:xfrm>
      </p:grpSpPr>
      <p:sp>
        <p:nvSpPr>
          <p:cNvPr id="43" name="Shape 43"/>
          <p:cNvSpPr txBox="1">
            <a:spLocks noGrp="1"/>
          </p:cNvSpPr>
          <p:nvPr>
            <p:ph type="title"/>
          </p:nvPr>
        </p:nvSpPr>
        <p:spPr>
          <a:xfrm>
            <a:off x="490250" y="526350"/>
            <a:ext cx="5613600" cy="4090800"/>
          </a:xfrm>
          <a:prstGeom prst="rect">
            <a:avLst/>
          </a:prstGeom>
        </p:spPr>
        <p:txBody>
          <a:bodyPr lIns="91425" tIns="91425" rIns="91425" bIns="91425" anchor="ctr" anchorCtr="0"/>
          <a:lstStyle>
            <a:lvl1pPr lvl="0">
              <a:spcBef>
                <a:spcPts val="0"/>
              </a:spcBef>
              <a:buClr>
                <a:schemeClr val="dk2"/>
              </a:buClr>
              <a:buSzPct val="100000"/>
              <a:defRPr sz="5400" b="0">
                <a:solidFill>
                  <a:schemeClr val="dk2"/>
                </a:solidFill>
              </a:defRPr>
            </a:lvl1pPr>
            <a:lvl2pPr lvl="1">
              <a:spcBef>
                <a:spcPts val="0"/>
              </a:spcBef>
              <a:buClr>
                <a:schemeClr val="dk2"/>
              </a:buClr>
              <a:buSzPct val="100000"/>
              <a:defRPr sz="5400" b="0">
                <a:solidFill>
                  <a:schemeClr val="dk2"/>
                </a:solidFill>
              </a:defRPr>
            </a:lvl2pPr>
            <a:lvl3pPr lvl="2">
              <a:spcBef>
                <a:spcPts val="0"/>
              </a:spcBef>
              <a:buClr>
                <a:schemeClr val="dk2"/>
              </a:buClr>
              <a:buSzPct val="100000"/>
              <a:defRPr sz="5400" b="0">
                <a:solidFill>
                  <a:schemeClr val="dk2"/>
                </a:solidFill>
              </a:defRPr>
            </a:lvl3pPr>
            <a:lvl4pPr lvl="3">
              <a:spcBef>
                <a:spcPts val="0"/>
              </a:spcBef>
              <a:buClr>
                <a:schemeClr val="dk2"/>
              </a:buClr>
              <a:buSzPct val="100000"/>
              <a:defRPr sz="5400" b="0">
                <a:solidFill>
                  <a:schemeClr val="dk2"/>
                </a:solidFill>
              </a:defRPr>
            </a:lvl4pPr>
            <a:lvl5pPr lvl="4">
              <a:spcBef>
                <a:spcPts val="0"/>
              </a:spcBef>
              <a:buClr>
                <a:schemeClr val="dk2"/>
              </a:buClr>
              <a:buSzPct val="100000"/>
              <a:defRPr sz="5400" b="0">
                <a:solidFill>
                  <a:schemeClr val="dk2"/>
                </a:solidFill>
              </a:defRPr>
            </a:lvl5pPr>
            <a:lvl6pPr lvl="5">
              <a:spcBef>
                <a:spcPts val="0"/>
              </a:spcBef>
              <a:buClr>
                <a:schemeClr val="dk2"/>
              </a:buClr>
              <a:buSzPct val="100000"/>
              <a:defRPr sz="5400" b="0">
                <a:solidFill>
                  <a:schemeClr val="dk2"/>
                </a:solidFill>
              </a:defRPr>
            </a:lvl6pPr>
            <a:lvl7pPr lvl="6">
              <a:spcBef>
                <a:spcPts val="0"/>
              </a:spcBef>
              <a:buClr>
                <a:schemeClr val="dk2"/>
              </a:buClr>
              <a:buSzPct val="100000"/>
              <a:defRPr sz="5400" b="0">
                <a:solidFill>
                  <a:schemeClr val="dk2"/>
                </a:solidFill>
              </a:defRPr>
            </a:lvl7pPr>
            <a:lvl8pPr lvl="7">
              <a:spcBef>
                <a:spcPts val="0"/>
              </a:spcBef>
              <a:buClr>
                <a:schemeClr val="dk2"/>
              </a:buClr>
              <a:buSzPct val="100000"/>
              <a:defRPr sz="5400" b="0">
                <a:solidFill>
                  <a:schemeClr val="dk2"/>
                </a:solidFill>
              </a:defRPr>
            </a:lvl8pPr>
            <a:lvl9pPr lvl="8">
              <a:spcBef>
                <a:spcPts val="0"/>
              </a:spcBef>
              <a:buClr>
                <a:schemeClr val="dk2"/>
              </a:buClr>
              <a:buSzPct val="100000"/>
              <a:defRPr sz="5400" b="0">
                <a:solidFill>
                  <a:schemeClr val="dk2"/>
                </a:solidFill>
              </a:defRPr>
            </a:lvl9pPr>
          </a:lstStyle>
          <a:p>
            <a:endParaRPr/>
          </a:p>
        </p:txBody>
      </p:sp>
      <p:sp>
        <p:nvSpPr>
          <p:cNvPr id="44" name="Shape 44"/>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45"/>
        <p:cNvGrpSpPr/>
        <p:nvPr/>
      </p:nvGrpSpPr>
      <p:grpSpPr>
        <a:xfrm>
          <a:off x="0" y="0"/>
          <a:ext cx="0" cy="0"/>
          <a:chOff x="0" y="0"/>
          <a:chExt cx="0" cy="0"/>
        </a:xfrm>
      </p:grpSpPr>
      <p:sp>
        <p:nvSpPr>
          <p:cNvPr id="46" name="Shape 46"/>
          <p:cNvSpPr/>
          <p:nvPr/>
        </p:nvSpPr>
        <p:spPr>
          <a:xfrm>
            <a:off x="4572000" y="0"/>
            <a:ext cx="4572000" cy="5143500"/>
          </a:xfrm>
          <a:prstGeom prst="rect">
            <a:avLst/>
          </a:prstGeom>
          <a:solidFill>
            <a:schemeClr val="accent3"/>
          </a:solidFill>
          <a:ln>
            <a:noFill/>
          </a:ln>
        </p:spPr>
        <p:txBody>
          <a:bodyPr lIns="91425" tIns="91425" rIns="91425" bIns="91425" anchor="ctr" anchorCtr="0">
            <a:noAutofit/>
          </a:bodyPr>
          <a:lstStyle/>
          <a:p>
            <a:pPr lvl="0">
              <a:spcBef>
                <a:spcPts val="0"/>
              </a:spcBef>
              <a:buNone/>
            </a:pPr>
            <a:endParaRPr/>
          </a:p>
        </p:txBody>
      </p:sp>
      <p:cxnSp>
        <p:nvCxnSpPr>
          <p:cNvPr id="47" name="Shape 47"/>
          <p:cNvCxnSpPr/>
          <p:nvPr/>
        </p:nvCxnSpPr>
        <p:spPr>
          <a:xfrm>
            <a:off x="5029675" y="4495500"/>
            <a:ext cx="468300" cy="0"/>
          </a:xfrm>
          <a:prstGeom prst="straightConnector1">
            <a:avLst/>
          </a:prstGeom>
          <a:noFill/>
          <a:ln w="19050" cap="flat" cmpd="sng">
            <a:solidFill>
              <a:schemeClr val="lt1"/>
            </a:solidFill>
            <a:prstDash val="solid"/>
            <a:round/>
            <a:headEnd type="none" w="med" len="med"/>
            <a:tailEnd type="none" w="med" len="med"/>
          </a:ln>
        </p:spPr>
      </p:cxnSp>
      <p:sp>
        <p:nvSpPr>
          <p:cNvPr id="48" name="Shape 48"/>
          <p:cNvSpPr txBox="1">
            <a:spLocks noGrp="1"/>
          </p:cNvSpPr>
          <p:nvPr>
            <p:ph type="title"/>
          </p:nvPr>
        </p:nvSpPr>
        <p:spPr>
          <a:xfrm>
            <a:off x="265500" y="1039675"/>
            <a:ext cx="4045200" cy="1675800"/>
          </a:xfrm>
          <a:prstGeom prst="rect">
            <a:avLst/>
          </a:prstGeom>
        </p:spPr>
        <p:txBody>
          <a:bodyPr lIns="91425" tIns="91425" rIns="91425" bIns="91425" anchor="b" anchorCtr="0"/>
          <a:lstStyle>
            <a:lvl1pPr lvl="0" algn="ctr">
              <a:spcBef>
                <a:spcPts val="0"/>
              </a:spcBef>
              <a:buSzPct val="100000"/>
              <a:defRPr sz="4200"/>
            </a:lvl1pPr>
            <a:lvl2pPr lvl="1" algn="ctr">
              <a:spcBef>
                <a:spcPts val="0"/>
              </a:spcBef>
              <a:buSzPct val="100000"/>
              <a:defRPr sz="4200"/>
            </a:lvl2pPr>
            <a:lvl3pPr lvl="2" algn="ctr">
              <a:spcBef>
                <a:spcPts val="0"/>
              </a:spcBef>
              <a:buSzPct val="100000"/>
              <a:defRPr sz="4200"/>
            </a:lvl3pPr>
            <a:lvl4pPr lvl="3" algn="ctr">
              <a:spcBef>
                <a:spcPts val="0"/>
              </a:spcBef>
              <a:buSzPct val="100000"/>
              <a:defRPr sz="4200"/>
            </a:lvl4pPr>
            <a:lvl5pPr lvl="4" algn="ctr">
              <a:spcBef>
                <a:spcPts val="0"/>
              </a:spcBef>
              <a:buSzPct val="100000"/>
              <a:defRPr sz="4200"/>
            </a:lvl5pPr>
            <a:lvl6pPr lvl="5" algn="ctr">
              <a:spcBef>
                <a:spcPts val="0"/>
              </a:spcBef>
              <a:buSzPct val="100000"/>
              <a:defRPr sz="4200"/>
            </a:lvl6pPr>
            <a:lvl7pPr lvl="6" algn="ctr">
              <a:spcBef>
                <a:spcPts val="0"/>
              </a:spcBef>
              <a:buSzPct val="100000"/>
              <a:defRPr sz="4200"/>
            </a:lvl7pPr>
            <a:lvl8pPr lvl="7" algn="ctr">
              <a:spcBef>
                <a:spcPts val="0"/>
              </a:spcBef>
              <a:buSzPct val="100000"/>
              <a:defRPr sz="4200"/>
            </a:lvl8pPr>
            <a:lvl9pPr lvl="8" algn="ctr">
              <a:spcBef>
                <a:spcPts val="0"/>
              </a:spcBef>
              <a:buSzPct val="100000"/>
              <a:defRPr sz="4200"/>
            </a:lvl9pPr>
          </a:lstStyle>
          <a:p>
            <a:endParaRPr/>
          </a:p>
        </p:txBody>
      </p:sp>
      <p:sp>
        <p:nvSpPr>
          <p:cNvPr id="49" name="Shape 49"/>
          <p:cNvSpPr txBox="1">
            <a:spLocks noGrp="1"/>
          </p:cNvSpPr>
          <p:nvPr>
            <p:ph type="subTitle" idx="1"/>
          </p:nvPr>
        </p:nvSpPr>
        <p:spPr>
          <a:xfrm>
            <a:off x="265500" y="2726875"/>
            <a:ext cx="4045200" cy="1235100"/>
          </a:xfrm>
          <a:prstGeom prst="rect">
            <a:avLst/>
          </a:prstGeom>
        </p:spPr>
        <p:txBody>
          <a:bodyPr lIns="91425" tIns="91425" rIns="91425" bIns="91425" anchor="t" anchorCtr="0"/>
          <a:lstStyle>
            <a:lvl1pPr lvl="0" algn="ctr">
              <a:lnSpc>
                <a:spcPct val="100000"/>
              </a:lnSpc>
              <a:spcBef>
                <a:spcPts val="0"/>
              </a:spcBef>
              <a:spcAft>
                <a:spcPts val="0"/>
              </a:spcAft>
              <a:buSzPct val="100000"/>
              <a:buNone/>
              <a:defRPr sz="2100"/>
            </a:lvl1pPr>
            <a:lvl2pPr lvl="1" algn="ctr">
              <a:lnSpc>
                <a:spcPct val="100000"/>
              </a:lnSpc>
              <a:spcBef>
                <a:spcPts val="0"/>
              </a:spcBef>
              <a:spcAft>
                <a:spcPts val="0"/>
              </a:spcAft>
              <a:buSzPct val="100000"/>
              <a:buNone/>
              <a:defRPr sz="2100"/>
            </a:lvl2pPr>
            <a:lvl3pPr lvl="2" algn="ctr">
              <a:lnSpc>
                <a:spcPct val="100000"/>
              </a:lnSpc>
              <a:spcBef>
                <a:spcPts val="0"/>
              </a:spcBef>
              <a:spcAft>
                <a:spcPts val="0"/>
              </a:spcAft>
              <a:buSzPct val="100000"/>
              <a:buNone/>
              <a:defRPr sz="2100"/>
            </a:lvl3pPr>
            <a:lvl4pPr lvl="3" algn="ctr">
              <a:lnSpc>
                <a:spcPct val="100000"/>
              </a:lnSpc>
              <a:spcBef>
                <a:spcPts val="0"/>
              </a:spcBef>
              <a:spcAft>
                <a:spcPts val="0"/>
              </a:spcAft>
              <a:buSzPct val="100000"/>
              <a:buNone/>
              <a:defRPr sz="2100"/>
            </a:lvl4pPr>
            <a:lvl5pPr lvl="4" algn="ctr">
              <a:lnSpc>
                <a:spcPct val="100000"/>
              </a:lnSpc>
              <a:spcBef>
                <a:spcPts val="0"/>
              </a:spcBef>
              <a:spcAft>
                <a:spcPts val="0"/>
              </a:spcAft>
              <a:buSzPct val="100000"/>
              <a:buNone/>
              <a:defRPr sz="2100"/>
            </a:lvl5pPr>
            <a:lvl6pPr lvl="5" algn="ctr">
              <a:lnSpc>
                <a:spcPct val="100000"/>
              </a:lnSpc>
              <a:spcBef>
                <a:spcPts val="0"/>
              </a:spcBef>
              <a:spcAft>
                <a:spcPts val="0"/>
              </a:spcAft>
              <a:buSzPct val="100000"/>
              <a:buNone/>
              <a:defRPr sz="2100"/>
            </a:lvl6pPr>
            <a:lvl7pPr lvl="6" algn="ctr">
              <a:lnSpc>
                <a:spcPct val="100000"/>
              </a:lnSpc>
              <a:spcBef>
                <a:spcPts val="0"/>
              </a:spcBef>
              <a:spcAft>
                <a:spcPts val="0"/>
              </a:spcAft>
              <a:buSzPct val="100000"/>
              <a:buNone/>
              <a:defRPr sz="2100"/>
            </a:lvl7pPr>
            <a:lvl8pPr lvl="7" algn="ctr">
              <a:lnSpc>
                <a:spcPct val="100000"/>
              </a:lnSpc>
              <a:spcBef>
                <a:spcPts val="0"/>
              </a:spcBef>
              <a:spcAft>
                <a:spcPts val="0"/>
              </a:spcAft>
              <a:buSzPct val="100000"/>
              <a:buNone/>
              <a:defRPr sz="2100"/>
            </a:lvl8pPr>
            <a:lvl9pPr lvl="8" algn="ctr">
              <a:lnSpc>
                <a:spcPct val="100000"/>
              </a:lnSpc>
              <a:spcBef>
                <a:spcPts val="0"/>
              </a:spcBef>
              <a:spcAft>
                <a:spcPts val="0"/>
              </a:spcAft>
              <a:buSzPct val="100000"/>
              <a:buNone/>
              <a:defRPr sz="2100"/>
            </a:lvl9pPr>
          </a:lstStyle>
          <a:p>
            <a:endParaRPr/>
          </a:p>
        </p:txBody>
      </p:sp>
      <p:sp>
        <p:nvSpPr>
          <p:cNvPr id="50" name="Shape 50"/>
          <p:cNvSpPr txBox="1">
            <a:spLocks noGrp="1"/>
          </p:cNvSpPr>
          <p:nvPr>
            <p:ph type="body" idx="2"/>
          </p:nvPr>
        </p:nvSpPr>
        <p:spPr>
          <a:xfrm>
            <a:off x="4939500" y="724200"/>
            <a:ext cx="3837000" cy="3695100"/>
          </a:xfrm>
          <a:prstGeom prst="rect">
            <a:avLst/>
          </a:prstGeom>
        </p:spPr>
        <p:txBody>
          <a:bodyPr lIns="91425" tIns="91425" rIns="91425" bIns="91425" anchor="ctr" anchorCtr="0"/>
          <a:lstStyle>
            <a:lvl1pPr lvl="0">
              <a:spcBef>
                <a:spcPts val="0"/>
              </a:spcBef>
              <a:buClr>
                <a:schemeClr val="lt1"/>
              </a:buClr>
              <a:defRPr>
                <a:solidFill>
                  <a:schemeClr val="lt1"/>
                </a:solidFill>
              </a:defRPr>
            </a:lvl1pPr>
            <a:lvl2pPr lvl="1">
              <a:spcBef>
                <a:spcPts val="0"/>
              </a:spcBef>
              <a:buClr>
                <a:schemeClr val="lt1"/>
              </a:buClr>
              <a:defRPr>
                <a:solidFill>
                  <a:schemeClr val="lt1"/>
                </a:solidFill>
              </a:defRPr>
            </a:lvl2pPr>
            <a:lvl3pPr lvl="2">
              <a:spcBef>
                <a:spcPts val="0"/>
              </a:spcBef>
              <a:buClr>
                <a:schemeClr val="lt1"/>
              </a:buClr>
              <a:defRPr>
                <a:solidFill>
                  <a:schemeClr val="lt1"/>
                </a:solidFill>
              </a:defRPr>
            </a:lvl3pPr>
            <a:lvl4pPr lvl="3">
              <a:spcBef>
                <a:spcPts val="0"/>
              </a:spcBef>
              <a:buClr>
                <a:schemeClr val="lt1"/>
              </a:buClr>
              <a:defRPr>
                <a:solidFill>
                  <a:schemeClr val="lt1"/>
                </a:solidFill>
              </a:defRPr>
            </a:lvl4pPr>
            <a:lvl5pPr lvl="4">
              <a:spcBef>
                <a:spcPts val="0"/>
              </a:spcBef>
              <a:buClr>
                <a:schemeClr val="lt1"/>
              </a:buClr>
              <a:defRPr>
                <a:solidFill>
                  <a:schemeClr val="lt1"/>
                </a:solidFill>
              </a:defRPr>
            </a:lvl5pPr>
            <a:lvl6pPr lvl="5">
              <a:spcBef>
                <a:spcPts val="0"/>
              </a:spcBef>
              <a:buClr>
                <a:schemeClr val="lt1"/>
              </a:buClr>
              <a:defRPr>
                <a:solidFill>
                  <a:schemeClr val="lt1"/>
                </a:solidFill>
              </a:defRPr>
            </a:lvl6pPr>
            <a:lvl7pPr lvl="6">
              <a:spcBef>
                <a:spcPts val="0"/>
              </a:spcBef>
              <a:buClr>
                <a:schemeClr val="lt1"/>
              </a:buClr>
              <a:defRPr>
                <a:solidFill>
                  <a:schemeClr val="lt1"/>
                </a:solidFill>
              </a:defRPr>
            </a:lvl7pPr>
            <a:lvl8pPr lvl="7">
              <a:spcBef>
                <a:spcPts val="0"/>
              </a:spcBef>
              <a:buClr>
                <a:schemeClr val="lt1"/>
              </a:buClr>
              <a:defRPr>
                <a:solidFill>
                  <a:schemeClr val="lt1"/>
                </a:solidFill>
              </a:defRPr>
            </a:lvl8pPr>
            <a:lvl9pPr lvl="8">
              <a:spcBef>
                <a:spcPts val="0"/>
              </a:spcBef>
              <a:buClr>
                <a:schemeClr val="lt1"/>
              </a:buClr>
              <a:defRPr>
                <a:solidFill>
                  <a:schemeClr val="lt1"/>
                </a:solidFill>
              </a:defRPr>
            </a:lvl9pPr>
          </a:lstStyle>
          <a:p>
            <a:endParaRPr/>
          </a:p>
        </p:txBody>
      </p:sp>
      <p:sp>
        <p:nvSpPr>
          <p:cNvPr id="51" name="Shape 51"/>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solidFill>
                  <a:schemeClr val="lt1"/>
                </a:solidFill>
              </a:rPr>
              <a:t>‹#›</a:t>
            </a:fld>
            <a:endParaRPr lang="en">
              <a:solidFill>
                <a:schemeClr val="lt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52"/>
        <p:cNvGrpSpPr/>
        <p:nvPr/>
      </p:nvGrpSpPr>
      <p:grpSpPr>
        <a:xfrm>
          <a:off x="0" y="0"/>
          <a:ext cx="0" cy="0"/>
          <a:chOff x="0" y="0"/>
          <a:chExt cx="0" cy="0"/>
        </a:xfrm>
      </p:grpSpPr>
      <p:sp>
        <p:nvSpPr>
          <p:cNvPr id="53" name="Shape 53"/>
          <p:cNvSpPr txBox="1">
            <a:spLocks noGrp="1"/>
          </p:cNvSpPr>
          <p:nvPr>
            <p:ph type="body" idx="1"/>
          </p:nvPr>
        </p:nvSpPr>
        <p:spPr>
          <a:xfrm>
            <a:off x="311700" y="4230725"/>
            <a:ext cx="5998800" cy="598800"/>
          </a:xfrm>
          <a:prstGeom prst="rect">
            <a:avLst/>
          </a:prstGeom>
        </p:spPr>
        <p:txBody>
          <a:bodyPr lIns="91425" tIns="91425" rIns="91425" bIns="91425" anchor="ctr" anchorCtr="0"/>
          <a:lstStyle>
            <a:lvl1pPr lvl="0">
              <a:lnSpc>
                <a:spcPct val="100000"/>
              </a:lnSpc>
              <a:spcBef>
                <a:spcPts val="0"/>
              </a:spcBef>
              <a:spcAft>
                <a:spcPts val="0"/>
              </a:spcAft>
              <a:buSzPct val="100000"/>
              <a:buFont typeface="PT Sans Narrow"/>
              <a:buNone/>
              <a:defRPr sz="2400">
                <a:latin typeface="PT Sans Narrow"/>
                <a:ea typeface="PT Sans Narrow"/>
                <a:cs typeface="PT Sans Narrow"/>
                <a:sym typeface="PT Sans Narrow"/>
              </a:defRPr>
            </a:lvl1pPr>
          </a:lstStyle>
          <a:p>
            <a:endParaRPr/>
          </a:p>
        </p:txBody>
      </p:sp>
      <p:sp>
        <p:nvSpPr>
          <p:cNvPr id="54" name="Shape 54"/>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55"/>
        <p:cNvGrpSpPr/>
        <p:nvPr/>
      </p:nvGrpSpPr>
      <p:grpSpPr>
        <a:xfrm>
          <a:off x="0" y="0"/>
          <a:ext cx="0" cy="0"/>
          <a:chOff x="0" y="0"/>
          <a:chExt cx="0" cy="0"/>
        </a:xfrm>
      </p:grpSpPr>
      <p:sp>
        <p:nvSpPr>
          <p:cNvPr id="56" name="Shape 56"/>
          <p:cNvSpPr/>
          <p:nvPr/>
        </p:nvSpPr>
        <p:spPr>
          <a:xfrm>
            <a:off x="-75" y="5045700"/>
            <a:ext cx="9144000" cy="97800"/>
          </a:xfrm>
          <a:prstGeom prst="rect">
            <a:avLst/>
          </a:prstGeom>
          <a:solidFill>
            <a:schemeClr val="lt2"/>
          </a:solidFill>
          <a:ln>
            <a:noFill/>
          </a:ln>
        </p:spPr>
        <p:txBody>
          <a:bodyPr lIns="91425" tIns="91425" rIns="91425" bIns="91425" anchor="ctr" anchorCtr="0">
            <a:noAutofit/>
          </a:bodyPr>
          <a:lstStyle/>
          <a:p>
            <a:pPr lvl="0">
              <a:spcBef>
                <a:spcPts val="0"/>
              </a:spcBef>
              <a:buNone/>
            </a:pPr>
            <a:endParaRPr/>
          </a:p>
        </p:txBody>
      </p:sp>
      <p:sp>
        <p:nvSpPr>
          <p:cNvPr id="57" name="Shape 57"/>
          <p:cNvSpPr txBox="1">
            <a:spLocks noGrp="1"/>
          </p:cNvSpPr>
          <p:nvPr>
            <p:ph type="title"/>
          </p:nvPr>
        </p:nvSpPr>
        <p:spPr>
          <a:xfrm>
            <a:off x="311700" y="1304850"/>
            <a:ext cx="8520600" cy="1538400"/>
          </a:xfrm>
          <a:prstGeom prst="rect">
            <a:avLst/>
          </a:prstGeom>
        </p:spPr>
        <p:txBody>
          <a:bodyPr lIns="91425" tIns="91425" rIns="91425" bIns="91425" anchor="ctr" anchorCtr="0"/>
          <a:lstStyle>
            <a:lvl1pPr lvl="0" algn="ctr">
              <a:spcBef>
                <a:spcPts val="0"/>
              </a:spcBef>
              <a:buClr>
                <a:schemeClr val="accent3"/>
              </a:buClr>
              <a:buSzPct val="100000"/>
              <a:defRPr sz="13000">
                <a:solidFill>
                  <a:schemeClr val="accent3"/>
                </a:solidFill>
              </a:defRPr>
            </a:lvl1pPr>
            <a:lvl2pPr lvl="1" algn="ctr">
              <a:spcBef>
                <a:spcPts val="0"/>
              </a:spcBef>
              <a:buClr>
                <a:schemeClr val="accent3"/>
              </a:buClr>
              <a:buSzPct val="100000"/>
              <a:defRPr sz="13000">
                <a:solidFill>
                  <a:schemeClr val="accent3"/>
                </a:solidFill>
              </a:defRPr>
            </a:lvl2pPr>
            <a:lvl3pPr lvl="2" algn="ctr">
              <a:spcBef>
                <a:spcPts val="0"/>
              </a:spcBef>
              <a:buClr>
                <a:schemeClr val="accent3"/>
              </a:buClr>
              <a:buSzPct val="100000"/>
              <a:defRPr sz="13000">
                <a:solidFill>
                  <a:schemeClr val="accent3"/>
                </a:solidFill>
              </a:defRPr>
            </a:lvl3pPr>
            <a:lvl4pPr lvl="3" algn="ctr">
              <a:spcBef>
                <a:spcPts val="0"/>
              </a:spcBef>
              <a:buClr>
                <a:schemeClr val="accent3"/>
              </a:buClr>
              <a:buSzPct val="100000"/>
              <a:defRPr sz="13000">
                <a:solidFill>
                  <a:schemeClr val="accent3"/>
                </a:solidFill>
              </a:defRPr>
            </a:lvl4pPr>
            <a:lvl5pPr lvl="4" algn="ctr">
              <a:spcBef>
                <a:spcPts val="0"/>
              </a:spcBef>
              <a:buClr>
                <a:schemeClr val="accent3"/>
              </a:buClr>
              <a:buSzPct val="100000"/>
              <a:defRPr sz="13000">
                <a:solidFill>
                  <a:schemeClr val="accent3"/>
                </a:solidFill>
              </a:defRPr>
            </a:lvl5pPr>
            <a:lvl6pPr lvl="5" algn="ctr">
              <a:spcBef>
                <a:spcPts val="0"/>
              </a:spcBef>
              <a:buClr>
                <a:schemeClr val="accent3"/>
              </a:buClr>
              <a:buSzPct val="100000"/>
              <a:defRPr sz="13000">
                <a:solidFill>
                  <a:schemeClr val="accent3"/>
                </a:solidFill>
              </a:defRPr>
            </a:lvl6pPr>
            <a:lvl7pPr lvl="6" algn="ctr">
              <a:spcBef>
                <a:spcPts val="0"/>
              </a:spcBef>
              <a:buClr>
                <a:schemeClr val="accent3"/>
              </a:buClr>
              <a:buSzPct val="100000"/>
              <a:defRPr sz="13000">
                <a:solidFill>
                  <a:schemeClr val="accent3"/>
                </a:solidFill>
              </a:defRPr>
            </a:lvl7pPr>
            <a:lvl8pPr lvl="7" algn="ctr">
              <a:spcBef>
                <a:spcPts val="0"/>
              </a:spcBef>
              <a:buClr>
                <a:schemeClr val="accent3"/>
              </a:buClr>
              <a:buSzPct val="100000"/>
              <a:defRPr sz="13000">
                <a:solidFill>
                  <a:schemeClr val="accent3"/>
                </a:solidFill>
              </a:defRPr>
            </a:lvl8pPr>
            <a:lvl9pPr lvl="8" algn="ctr">
              <a:spcBef>
                <a:spcPts val="0"/>
              </a:spcBef>
              <a:buClr>
                <a:schemeClr val="accent3"/>
              </a:buClr>
              <a:buSzPct val="100000"/>
              <a:defRPr sz="13000">
                <a:solidFill>
                  <a:schemeClr val="accent3"/>
                </a:solidFill>
              </a:defRPr>
            </a:lvl9pPr>
          </a:lstStyle>
          <a:p>
            <a:endParaRPr/>
          </a:p>
        </p:txBody>
      </p:sp>
      <p:sp>
        <p:nvSpPr>
          <p:cNvPr id="58" name="Shape 58"/>
          <p:cNvSpPr txBox="1">
            <a:spLocks noGrp="1"/>
          </p:cNvSpPr>
          <p:nvPr>
            <p:ph type="body" idx="1"/>
          </p:nvPr>
        </p:nvSpPr>
        <p:spPr>
          <a:xfrm>
            <a:off x="311700" y="2995650"/>
            <a:ext cx="8520600" cy="1071600"/>
          </a:xfrm>
          <a:prstGeom prst="rect">
            <a:avLst/>
          </a:prstGeom>
        </p:spPr>
        <p:txBody>
          <a:bodyPr lIns="91425" tIns="91425" rIns="91425" bIns="91425" anchor="t" anchorCtr="0"/>
          <a:lstStyle>
            <a:lvl1pPr lvl="0" algn="ctr">
              <a:spcBef>
                <a:spcPts val="0"/>
              </a:spcBef>
              <a:defRPr/>
            </a:lvl1pPr>
            <a:lvl2pPr lvl="1" algn="ctr">
              <a:spcBef>
                <a:spcPts val="0"/>
              </a:spcBef>
              <a:defRPr/>
            </a:lvl2pPr>
            <a:lvl3pPr lvl="2" algn="ctr">
              <a:spcBef>
                <a:spcPts val="0"/>
              </a:spcBef>
              <a:defRPr/>
            </a:lvl3pPr>
            <a:lvl4pPr lvl="3" algn="ctr">
              <a:spcBef>
                <a:spcPts val="0"/>
              </a:spcBef>
              <a:defRPr/>
            </a:lvl4pPr>
            <a:lvl5pPr lvl="4" algn="ctr">
              <a:spcBef>
                <a:spcPts val="0"/>
              </a:spcBef>
              <a:defRPr/>
            </a:lvl5pPr>
            <a:lvl6pPr lvl="5" algn="ctr">
              <a:spcBef>
                <a:spcPts val="0"/>
              </a:spcBef>
              <a:defRPr/>
            </a:lvl6pPr>
            <a:lvl7pPr lvl="6" algn="ctr">
              <a:spcBef>
                <a:spcPts val="0"/>
              </a:spcBef>
              <a:defRPr/>
            </a:lvl7pPr>
            <a:lvl8pPr lvl="7" algn="ctr">
              <a:spcBef>
                <a:spcPts val="0"/>
              </a:spcBef>
              <a:defRPr/>
            </a:lvl8pPr>
            <a:lvl9pPr lvl="8" algn="ctr">
              <a:spcBef>
                <a:spcPts val="0"/>
              </a:spcBef>
              <a:defRPr/>
            </a:lvl9pPr>
          </a:lstStyle>
          <a:p>
            <a:endParaRPr/>
          </a:p>
        </p:txBody>
      </p:sp>
      <p:sp>
        <p:nvSpPr>
          <p:cNvPr id="59" name="Shape 59"/>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60"/>
        <p:cNvGrpSpPr/>
        <p:nvPr/>
      </p:nvGrpSpPr>
      <p:grpSpPr>
        <a:xfrm>
          <a:off x="0" y="0"/>
          <a:ext cx="0" cy="0"/>
          <a:chOff x="0" y="0"/>
          <a:chExt cx="0" cy="0"/>
        </a:xfrm>
      </p:grpSpPr>
      <p:sp>
        <p:nvSpPr>
          <p:cNvPr id="61" name="Shape 61"/>
          <p:cNvSpPr txBox="1">
            <a:spLocks noGrp="1"/>
          </p:cNvSpPr>
          <p:nvPr>
            <p:ph type="sldNum" idx="12"/>
          </p:nvPr>
        </p:nvSpPr>
        <p:spPr>
          <a:xfrm>
            <a:off x="8472457" y="4663216"/>
            <a:ext cx="548700"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707400"/>
          </a:xfrm>
          <a:prstGeom prst="rect">
            <a:avLst/>
          </a:prstGeom>
          <a:noFill/>
          <a:ln>
            <a:noFill/>
          </a:ln>
        </p:spPr>
        <p:txBody>
          <a:bodyPr lIns="91425" tIns="91425" rIns="91425" bIns="91425" anchor="t" anchorCtr="0"/>
          <a:lstStyle>
            <a:lvl1pPr lvl="0">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Shape 7"/>
          <p:cNvSpPr txBox="1">
            <a:spLocks noGrp="1"/>
          </p:cNvSpPr>
          <p:nvPr>
            <p:ph type="body" idx="1"/>
          </p:nvPr>
        </p:nvSpPr>
        <p:spPr>
          <a:xfrm>
            <a:off x="311700" y="1266325"/>
            <a:ext cx="8520600" cy="3302700"/>
          </a:xfrm>
          <a:prstGeom prst="rect">
            <a:avLst/>
          </a:prstGeom>
          <a:noFill/>
          <a:ln>
            <a:noFill/>
          </a:ln>
        </p:spPr>
        <p:txBody>
          <a:bodyPr lIns="91425" tIns="91425" rIns="91425" bIns="91425" anchor="t" anchorCtr="0"/>
          <a:lstStyle>
            <a:lvl1pPr lvl="0">
              <a:lnSpc>
                <a:spcPct val="115000"/>
              </a:lnSpc>
              <a:spcBef>
                <a:spcPts val="0"/>
              </a:spcBef>
              <a:spcAft>
                <a:spcPts val="1600"/>
              </a:spcAft>
              <a:buClr>
                <a:schemeClr val="dk2"/>
              </a:buClr>
              <a:buSzPct val="100000"/>
              <a:buFont typeface="Open Sans"/>
              <a:defRPr sz="1800">
                <a:solidFill>
                  <a:schemeClr val="dk2"/>
                </a:solidFill>
                <a:latin typeface="Open Sans"/>
                <a:ea typeface="Open Sans"/>
                <a:cs typeface="Open Sans"/>
                <a:sym typeface="Open Sans"/>
              </a:defRPr>
            </a:lvl1pPr>
            <a:lvl2pPr lvl="1">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2pPr>
            <a:lvl3pPr lvl="2">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3pPr>
            <a:lvl4pPr lvl="3">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4pPr>
            <a:lvl5pPr lvl="4">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5pPr>
            <a:lvl6pPr lvl="5">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6pPr>
            <a:lvl7pPr lvl="6">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7pPr>
            <a:lvl8pPr lvl="7">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8pPr>
            <a:lvl9pPr lvl="8">
              <a:lnSpc>
                <a:spcPct val="115000"/>
              </a:lnSpc>
              <a:spcBef>
                <a:spcPts val="0"/>
              </a:spcBef>
              <a:spcAft>
                <a:spcPts val="1600"/>
              </a:spcAft>
              <a:buClr>
                <a:schemeClr val="dk2"/>
              </a:buClr>
              <a:buFont typeface="Open Sans"/>
              <a:defRPr>
                <a:solidFill>
                  <a:schemeClr val="dk2"/>
                </a:solidFill>
                <a:latin typeface="Open Sans"/>
                <a:ea typeface="Open Sans"/>
                <a:cs typeface="Open Sans"/>
                <a:sym typeface="Open Sans"/>
              </a:defRPr>
            </a:lvl9pPr>
          </a:lstStyle>
          <a:p>
            <a:endParaRPr/>
          </a:p>
        </p:txBody>
      </p:sp>
      <p:sp>
        <p:nvSpPr>
          <p:cNvPr id="8" name="Shape 8"/>
          <p:cNvSpPr txBox="1">
            <a:spLocks noGrp="1"/>
          </p:cNvSpPr>
          <p:nvPr>
            <p:ph type="sldNum" idx="12"/>
          </p:nvPr>
        </p:nvSpPr>
        <p:spPr>
          <a:xfrm>
            <a:off x="8472457" y="4663216"/>
            <a:ext cx="548700" cy="393600"/>
          </a:xfrm>
          <a:prstGeom prst="rect">
            <a:avLst/>
          </a:prstGeom>
          <a:noFill/>
          <a:ln>
            <a:noFill/>
          </a:ln>
        </p:spPr>
        <p:txBody>
          <a:bodyPr lIns="91425" tIns="91425" rIns="91425" bIns="91425" anchor="ctr" anchorCtr="0">
            <a:noAutofit/>
          </a:bodyPr>
          <a:lstStyle/>
          <a:p>
            <a:pPr lvl="0" algn="r">
              <a:spcBef>
                <a:spcPts val="0"/>
              </a:spcBef>
              <a:buNone/>
            </a:pPr>
            <a:fld id="{00000000-1234-1234-1234-123412341234}" type="slidenum">
              <a:rPr lang="en" sz="1000">
                <a:solidFill>
                  <a:schemeClr val="dk2"/>
                </a:solidFill>
                <a:latin typeface="Open Sans"/>
                <a:ea typeface="Open Sans"/>
                <a:cs typeface="Open Sans"/>
                <a:sym typeface="Open Sans"/>
              </a:rPr>
              <a:t>‹#›</a:t>
            </a:fld>
            <a:endParaRPr lang="en" sz="1000">
              <a:solidFill>
                <a:schemeClr val="dk2"/>
              </a:solidFill>
              <a:latin typeface="Open Sans"/>
              <a:ea typeface="Open Sans"/>
              <a:cs typeface="Open Sans"/>
              <a:sym typeface="Open Sans"/>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comments" Target="../comments/commen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17.jpg"/><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2.mov"/><Relationship Id="rId1" Type="http://schemas.openxmlformats.org/officeDocument/2006/relationships/video" Target="NULL" TargetMode="External"/><Relationship Id="rId5" Type="http://schemas.openxmlformats.org/officeDocument/2006/relationships/image" Target="../media/image2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25.jpe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www.facebook.com/thewonderfactoryflagstaff"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8786" y="49878"/>
            <a:ext cx="2606429" cy="5054091"/>
          </a:xfrm>
          <a:prstGeom prst="rect">
            <a:avLst/>
          </a:prstGeom>
        </p:spPr>
      </p:pic>
      <p:sp>
        <p:nvSpPr>
          <p:cNvPr id="67" name="Shape 67"/>
          <p:cNvSpPr txBox="1">
            <a:spLocks noGrp="1"/>
          </p:cNvSpPr>
          <p:nvPr>
            <p:ph type="body" idx="1"/>
          </p:nvPr>
        </p:nvSpPr>
        <p:spPr>
          <a:xfrm>
            <a:off x="431800" y="2859718"/>
            <a:ext cx="2283248" cy="545344"/>
          </a:xfrm>
          <a:prstGeom prst="rect">
            <a:avLst/>
          </a:prstGeom>
        </p:spPr>
        <p:txBody>
          <a:bodyPr lIns="91425" tIns="91425" rIns="91425" bIns="91425" anchor="ctr" anchorCtr="0">
            <a:noAutofit/>
          </a:bodyPr>
          <a:lstStyle/>
          <a:p>
            <a:pPr lvl="0" algn="ctr">
              <a:spcBef>
                <a:spcPts val="0"/>
              </a:spcBef>
              <a:buNone/>
            </a:pPr>
            <a:r>
              <a:rPr lang="en" sz="4000" b="1" u="sng" dirty="0">
                <a:solidFill>
                  <a:srgbClr val="5397C4"/>
                </a:solidFill>
                <a:latin typeface="Comic Sans MS" panose="030F0702030302020204" pitchFamily="66" charset="0"/>
              </a:rPr>
              <a:t>TEAM B</a:t>
            </a:r>
          </a:p>
        </p:txBody>
      </p:sp>
      <p:sp>
        <p:nvSpPr>
          <p:cNvPr id="69" name="Shape 69"/>
          <p:cNvSpPr txBox="1">
            <a:spLocks noGrp="1"/>
          </p:cNvSpPr>
          <p:nvPr>
            <p:ph type="body" idx="1"/>
          </p:nvPr>
        </p:nvSpPr>
        <p:spPr>
          <a:xfrm>
            <a:off x="0" y="1389616"/>
            <a:ext cx="2425114" cy="1040100"/>
          </a:xfrm>
          <a:prstGeom prst="rect">
            <a:avLst/>
          </a:prstGeom>
        </p:spPr>
        <p:txBody>
          <a:bodyPr lIns="91425" tIns="91425" rIns="91425" bIns="91425" anchor="ctr" anchorCtr="0">
            <a:noAutofit/>
          </a:bodyPr>
          <a:lstStyle/>
          <a:p>
            <a:pPr lvl="0" rtl="0">
              <a:spcBef>
                <a:spcPts val="0"/>
              </a:spcBef>
              <a:buNone/>
            </a:pPr>
            <a:r>
              <a:rPr lang="en" b="1" u="sng" dirty="0">
                <a:solidFill>
                  <a:srgbClr val="000000"/>
                </a:solidFill>
              </a:rPr>
              <a:t>Budget Liaison</a:t>
            </a:r>
          </a:p>
          <a:p>
            <a:pPr lvl="0" rtl="0">
              <a:spcBef>
                <a:spcPts val="0"/>
              </a:spcBef>
              <a:buNone/>
            </a:pPr>
            <a:r>
              <a:rPr lang="en" dirty="0">
                <a:solidFill>
                  <a:srgbClr val="5397C4"/>
                </a:solidFill>
                <a:latin typeface="Comic Sans MS" panose="030F0702030302020204" pitchFamily="66" charset="0"/>
              </a:rPr>
              <a:t>Carlos Shields</a:t>
            </a:r>
          </a:p>
        </p:txBody>
      </p:sp>
      <p:sp>
        <p:nvSpPr>
          <p:cNvPr id="70" name="Shape 70"/>
          <p:cNvSpPr txBox="1">
            <a:spLocks noGrp="1"/>
          </p:cNvSpPr>
          <p:nvPr>
            <p:ph type="body" idx="1"/>
          </p:nvPr>
        </p:nvSpPr>
        <p:spPr>
          <a:xfrm>
            <a:off x="6808124" y="1389616"/>
            <a:ext cx="2287836" cy="1040100"/>
          </a:xfrm>
          <a:prstGeom prst="rect">
            <a:avLst/>
          </a:prstGeom>
        </p:spPr>
        <p:txBody>
          <a:bodyPr lIns="91425" tIns="91425" rIns="91425" bIns="91425" anchor="ctr" anchorCtr="0">
            <a:noAutofit/>
          </a:bodyPr>
          <a:lstStyle/>
          <a:p>
            <a:pPr lvl="0" algn="r">
              <a:spcBef>
                <a:spcPts val="0"/>
              </a:spcBef>
              <a:buNone/>
            </a:pPr>
            <a:r>
              <a:rPr lang="en" b="1" u="sng" dirty="0">
                <a:solidFill>
                  <a:srgbClr val="000000"/>
                </a:solidFill>
              </a:rPr>
              <a:t>Website Developer</a:t>
            </a:r>
          </a:p>
          <a:p>
            <a:pPr lvl="0" algn="r" rtl="0">
              <a:spcBef>
                <a:spcPts val="0"/>
              </a:spcBef>
              <a:buNone/>
            </a:pPr>
            <a:r>
              <a:rPr lang="en" dirty="0">
                <a:solidFill>
                  <a:srgbClr val="5397C4"/>
                </a:solidFill>
                <a:latin typeface="Comic Sans MS" panose="030F0702030302020204" pitchFamily="66" charset="0"/>
              </a:rPr>
              <a:t>Kevin Park</a:t>
            </a:r>
          </a:p>
        </p:txBody>
      </p:sp>
      <p:sp>
        <p:nvSpPr>
          <p:cNvPr id="71" name="Shape 71"/>
          <p:cNvSpPr txBox="1">
            <a:spLocks noGrp="1"/>
          </p:cNvSpPr>
          <p:nvPr>
            <p:ph type="body" idx="1"/>
          </p:nvPr>
        </p:nvSpPr>
        <p:spPr>
          <a:xfrm>
            <a:off x="52405" y="38100"/>
            <a:ext cx="2108904" cy="995363"/>
          </a:xfrm>
          <a:prstGeom prst="rect">
            <a:avLst/>
          </a:prstGeom>
        </p:spPr>
        <p:txBody>
          <a:bodyPr lIns="91425" tIns="91425" rIns="91425" bIns="91425" anchor="ctr" anchorCtr="0">
            <a:noAutofit/>
          </a:bodyPr>
          <a:lstStyle/>
          <a:p>
            <a:pPr lvl="0" rtl="0">
              <a:spcBef>
                <a:spcPts val="0"/>
              </a:spcBef>
              <a:buNone/>
            </a:pPr>
            <a:r>
              <a:rPr lang="en" b="1" u="sng" dirty="0">
                <a:solidFill>
                  <a:srgbClr val="000000"/>
                </a:solidFill>
              </a:rPr>
              <a:t>Project Manager</a:t>
            </a:r>
          </a:p>
          <a:p>
            <a:pPr lvl="0" rtl="0">
              <a:spcBef>
                <a:spcPts val="0"/>
              </a:spcBef>
              <a:buNone/>
            </a:pPr>
            <a:r>
              <a:rPr lang="en" dirty="0">
                <a:solidFill>
                  <a:srgbClr val="5397C4"/>
                </a:solidFill>
                <a:latin typeface="Comic Sans MS" panose="030F0702030302020204" pitchFamily="66" charset="0"/>
              </a:rPr>
              <a:t>Ali Alkhaiyat</a:t>
            </a:r>
          </a:p>
        </p:txBody>
      </p:sp>
      <p:sp>
        <p:nvSpPr>
          <p:cNvPr id="72" name="Shape 72"/>
          <p:cNvSpPr txBox="1">
            <a:spLocks noGrp="1"/>
          </p:cNvSpPr>
          <p:nvPr>
            <p:ph type="body" idx="1"/>
          </p:nvPr>
        </p:nvSpPr>
        <p:spPr>
          <a:xfrm>
            <a:off x="6018415" y="38100"/>
            <a:ext cx="3073445" cy="996000"/>
          </a:xfrm>
          <a:prstGeom prst="rect">
            <a:avLst/>
          </a:prstGeom>
        </p:spPr>
        <p:txBody>
          <a:bodyPr lIns="91425" tIns="91425" rIns="91425" bIns="91425" anchor="ctr" anchorCtr="0">
            <a:noAutofit/>
          </a:bodyPr>
          <a:lstStyle/>
          <a:p>
            <a:pPr lvl="0" algn="r" rtl="0">
              <a:spcBef>
                <a:spcPts val="0"/>
              </a:spcBef>
              <a:buNone/>
            </a:pPr>
            <a:r>
              <a:rPr lang="en" b="1" u="sng" dirty="0">
                <a:solidFill>
                  <a:srgbClr val="000000"/>
                </a:solidFill>
              </a:rPr>
              <a:t>Secretary/Client Contact</a:t>
            </a:r>
          </a:p>
          <a:p>
            <a:pPr lvl="0" algn="r" rtl="0">
              <a:spcBef>
                <a:spcPts val="0"/>
              </a:spcBef>
              <a:buNone/>
            </a:pPr>
            <a:r>
              <a:rPr lang="en" dirty="0">
                <a:solidFill>
                  <a:srgbClr val="5397C4"/>
                </a:solidFill>
                <a:latin typeface="Comic Sans MS" panose="030F0702030302020204" pitchFamily="66" charset="0"/>
              </a:rPr>
              <a:t>David Rankin</a:t>
            </a:r>
          </a:p>
        </p:txBody>
      </p:sp>
      <p:sp>
        <p:nvSpPr>
          <p:cNvPr id="5" name="TextBox 4"/>
          <p:cNvSpPr txBox="1"/>
          <p:nvPr/>
        </p:nvSpPr>
        <p:spPr>
          <a:xfrm>
            <a:off x="7091903" y="4272972"/>
            <a:ext cx="1999957" cy="830997"/>
          </a:xfrm>
          <a:prstGeom prst="rect">
            <a:avLst/>
          </a:prstGeom>
        </p:spPr>
        <p:txBody>
          <a:bodyPr wrap="square" rtlCol="0" anchor="t">
            <a:spAutoFit/>
          </a:bodyPr>
          <a:lstStyle/>
          <a:p>
            <a:pPr algn="ctr"/>
            <a:r>
              <a:rPr lang="en-US" sz="1600" b="1" dirty="0">
                <a:solidFill>
                  <a:srgbClr val="AED47B"/>
                </a:solidFill>
                <a:latin typeface="Comic Sans MS" panose="030F0702030302020204" pitchFamily="66" charset="0"/>
              </a:rPr>
              <a:t>DEPARTMENT OF MECHANICAL ENGINEERING</a:t>
            </a:r>
          </a:p>
        </p:txBody>
      </p:sp>
      <p:pic>
        <p:nvPicPr>
          <p:cNvPr id="1026" name="Picture 2" descr="http://www.physics.nau.edu/PosterLogos/NAU_College_Logos_V_CEFNS.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05" y="4078642"/>
            <a:ext cx="1447800" cy="1025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610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76"/>
        <p:cNvGrpSpPr/>
        <p:nvPr/>
      </p:nvGrpSpPr>
      <p:grpSpPr>
        <a:xfrm>
          <a:off x="0" y="0"/>
          <a:ext cx="0" cy="0"/>
          <a:chOff x="0" y="0"/>
          <a:chExt cx="0" cy="0"/>
        </a:xfrm>
      </p:grpSpPr>
      <p:sp>
        <p:nvSpPr>
          <p:cNvPr id="77" name="Shape 77"/>
          <p:cNvSpPr txBox="1">
            <a:spLocks noGrp="1"/>
          </p:cNvSpPr>
          <p:nvPr>
            <p:ph type="title"/>
          </p:nvPr>
        </p:nvSpPr>
        <p:spPr>
          <a:xfrm>
            <a:off x="0" y="0"/>
            <a:ext cx="2647666" cy="463550"/>
          </a:xfrm>
          <a:prstGeom prst="rect">
            <a:avLst/>
          </a:prstGeom>
        </p:spPr>
        <p:txBody>
          <a:bodyPr lIns="91425" tIns="91425" rIns="91425" bIns="91425" anchor="ctr" anchorCtr="0">
            <a:noAutofit/>
          </a:bodyPr>
          <a:lstStyle/>
          <a:p>
            <a:pPr lvl="0">
              <a:spcBef>
                <a:spcPts val="0"/>
              </a:spcBef>
              <a:buNone/>
            </a:pPr>
            <a:r>
              <a:rPr lang="en" sz="2400" dirty="0"/>
              <a:t>Background </a:t>
            </a:r>
          </a:p>
        </p:txBody>
      </p:sp>
      <p:sp>
        <p:nvSpPr>
          <p:cNvPr id="79" name="Shape 79"/>
          <p:cNvSpPr txBox="1">
            <a:spLocks noGrp="1"/>
          </p:cNvSpPr>
          <p:nvPr>
            <p:ph type="body" idx="2"/>
          </p:nvPr>
        </p:nvSpPr>
        <p:spPr>
          <a:xfrm>
            <a:off x="3962401" y="561265"/>
            <a:ext cx="5181599" cy="4059309"/>
          </a:xfrm>
          <a:prstGeom prst="rect">
            <a:avLst/>
          </a:prstGeom>
        </p:spPr>
        <p:txBody>
          <a:bodyPr lIns="91425" tIns="91425" rIns="91425" bIns="91425" anchor="ctr" anchorCtr="0">
            <a:noAutofit/>
          </a:bodyPr>
          <a:lstStyle/>
          <a:p>
            <a:pPr lvl="0" rtl="0">
              <a:lnSpc>
                <a:spcPct val="100000"/>
              </a:lnSpc>
              <a:spcBef>
                <a:spcPts val="0"/>
              </a:spcBef>
              <a:spcAft>
                <a:spcPts val="0"/>
              </a:spcAft>
              <a:buNone/>
            </a:pPr>
            <a:r>
              <a:rPr lang="en" sz="2800" b="1" dirty="0">
                <a:solidFill>
                  <a:schemeClr val="accent3"/>
                </a:solidFill>
              </a:rPr>
              <a:t>The Wonder Factory</a:t>
            </a:r>
          </a:p>
          <a:p>
            <a:pPr>
              <a:lnSpc>
                <a:spcPct val="100000"/>
              </a:lnSpc>
              <a:spcAft>
                <a:spcPts val="0"/>
              </a:spcAft>
            </a:pPr>
            <a:r>
              <a:rPr lang="en" sz="2400" dirty="0">
                <a:solidFill>
                  <a:schemeClr val="bg1"/>
                </a:solidFill>
              </a:rPr>
              <a:t>STEM + Art-based traveling science museum </a:t>
            </a:r>
            <a:r>
              <a:rPr lang="en-US" sz="2400" dirty="0">
                <a:solidFill>
                  <a:schemeClr val="bg1"/>
                </a:solidFill>
              </a:rPr>
              <a:t>in Flagstaff, AZ</a:t>
            </a:r>
          </a:p>
          <a:p>
            <a:pPr>
              <a:lnSpc>
                <a:spcPct val="100000"/>
              </a:lnSpc>
              <a:spcAft>
                <a:spcPts val="0"/>
              </a:spcAft>
            </a:pPr>
            <a:endParaRPr lang="en" sz="2400" dirty="0">
              <a:solidFill>
                <a:schemeClr val="bg1"/>
              </a:solidFill>
            </a:endParaRPr>
          </a:p>
          <a:p>
            <a:pPr>
              <a:lnSpc>
                <a:spcPct val="100000"/>
              </a:lnSpc>
              <a:spcAft>
                <a:spcPts val="0"/>
              </a:spcAft>
            </a:pPr>
            <a:r>
              <a:rPr lang="en" sz="2800" b="1" dirty="0">
                <a:solidFill>
                  <a:srgbClr val="4DB6AC"/>
                </a:solidFill>
              </a:rPr>
              <a:t>Founded</a:t>
            </a:r>
            <a:r>
              <a:rPr lang="en" sz="2800" dirty="0">
                <a:solidFill>
                  <a:srgbClr val="A1E8D9"/>
                </a:solidFill>
              </a:rPr>
              <a:t> </a:t>
            </a:r>
            <a:endParaRPr lang="en" sz="2800" dirty="0">
              <a:solidFill>
                <a:schemeClr val="tx1"/>
              </a:solidFill>
            </a:endParaRPr>
          </a:p>
          <a:p>
            <a:pPr>
              <a:lnSpc>
                <a:spcPct val="100000"/>
              </a:lnSpc>
              <a:spcAft>
                <a:spcPts val="0"/>
              </a:spcAft>
            </a:pPr>
            <a:r>
              <a:rPr lang="en" sz="2400" dirty="0">
                <a:solidFill>
                  <a:schemeClr val="bg1"/>
                </a:solidFill>
              </a:rPr>
              <a:t>2015 </a:t>
            </a:r>
            <a:r>
              <a:rPr lang="en-US" sz="2400" dirty="0">
                <a:solidFill>
                  <a:schemeClr val="bg1"/>
                </a:solidFill>
              </a:rPr>
              <a:t>by </a:t>
            </a:r>
            <a:r>
              <a:rPr lang="en-US" sz="2400" dirty="0" err="1">
                <a:solidFill>
                  <a:schemeClr val="bg1"/>
                </a:solidFill>
              </a:rPr>
              <a:t>Jackee</a:t>
            </a:r>
            <a:r>
              <a:rPr lang="en-US" sz="2400" dirty="0">
                <a:solidFill>
                  <a:schemeClr val="bg1"/>
                </a:solidFill>
              </a:rPr>
              <a:t> and Steve Alston</a:t>
            </a:r>
            <a:r>
              <a:rPr lang="en" sz="2400" dirty="0">
                <a:solidFill>
                  <a:schemeClr val="bg1"/>
                </a:solidFill>
              </a:rPr>
              <a:t> </a:t>
            </a:r>
          </a:p>
          <a:p>
            <a:pPr>
              <a:lnSpc>
                <a:spcPct val="100000"/>
              </a:lnSpc>
              <a:spcAft>
                <a:spcPts val="0"/>
              </a:spcAft>
            </a:pPr>
            <a:endParaRPr lang="en" sz="2400" dirty="0">
              <a:solidFill>
                <a:schemeClr val="bg1"/>
              </a:solidFill>
            </a:endParaRPr>
          </a:p>
          <a:p>
            <a:pPr>
              <a:lnSpc>
                <a:spcPct val="100000"/>
              </a:lnSpc>
              <a:spcAft>
                <a:spcPts val="0"/>
              </a:spcAft>
            </a:pPr>
            <a:r>
              <a:rPr lang="en" sz="2800" b="1" dirty="0">
                <a:solidFill>
                  <a:srgbClr val="4DB6AC"/>
                </a:solidFill>
              </a:rPr>
              <a:t>Goal</a:t>
            </a:r>
            <a:endParaRPr lang="en" sz="2800" dirty="0">
              <a:solidFill>
                <a:srgbClr val="695D46"/>
              </a:solidFill>
            </a:endParaRPr>
          </a:p>
          <a:p>
            <a:pPr>
              <a:lnSpc>
                <a:spcPct val="100000"/>
              </a:lnSpc>
              <a:spcAft>
                <a:spcPts val="0"/>
              </a:spcAft>
            </a:pPr>
            <a:r>
              <a:rPr lang="en" sz="2400" dirty="0">
                <a:solidFill>
                  <a:schemeClr val="bg1"/>
                </a:solidFill>
              </a:rPr>
              <a:t>Generate learning through play</a:t>
            </a:r>
          </a:p>
        </p:txBody>
      </p:sp>
      <p:sp>
        <p:nvSpPr>
          <p:cNvPr id="81" name="Shape 81"/>
          <p:cNvSpPr txBox="1"/>
          <p:nvPr/>
        </p:nvSpPr>
        <p:spPr>
          <a:xfrm>
            <a:off x="304800" y="4581525"/>
            <a:ext cx="443100" cy="332100"/>
          </a:xfrm>
          <a:prstGeom prst="rect">
            <a:avLst/>
          </a:prstGeom>
          <a:noFill/>
          <a:ln>
            <a:noFill/>
          </a:ln>
        </p:spPr>
        <p:txBody>
          <a:bodyPr lIns="91425" tIns="91425" rIns="91425" bIns="91425" anchor="t" anchorCtr="0">
            <a:noAutofit/>
          </a:bodyPr>
          <a:lstStyle/>
          <a:p>
            <a:pPr lvl="0" rtl="0">
              <a:spcBef>
                <a:spcPts val="0"/>
              </a:spcBef>
              <a:buNone/>
            </a:pPr>
            <a:r>
              <a:rPr lang="en" sz="1200" dirty="0">
                <a:solidFill>
                  <a:schemeClr val="bg1"/>
                </a:solidFill>
              </a:rPr>
              <a:t>[1]</a:t>
            </a:r>
          </a:p>
        </p:txBody>
      </p:sp>
      <p:pic>
        <p:nvPicPr>
          <p:cNvPr id="2050" name="Picture 2" descr="https://lh3.googleusercontent.com/9fyaJZ9_88UIdYKlOSg838LYIfISmf5lsJP_Kop77vJLc17dqxOePmM_qlCzpDZ38ZFP4fe3oJk7DRJu1Iehx48tRFIlDgeqEXebCR43u1VoelvtH7UeqlS-cRNrdgAD47cYF4O9PEg"/>
          <p:cNvPicPr>
            <a:picLocks noChangeAspect="1" noChangeArrowheads="1"/>
          </p:cNvPicPr>
          <p:nvPr/>
        </p:nvPicPr>
        <p:blipFill rotWithShape="1">
          <a:blip r:embed="rId3">
            <a:extLst>
              <a:ext uri="{28A0092B-C50C-407E-A947-70E740481C1C}">
                <a14:useLocalDpi xmlns:a14="http://schemas.microsoft.com/office/drawing/2010/main" val="0"/>
              </a:ext>
            </a:extLst>
          </a:blip>
          <a:srcRect t="30244" b="3947"/>
          <a:stretch/>
        </p:blipFill>
        <p:spPr bwMode="auto">
          <a:xfrm>
            <a:off x="193500" y="1012825"/>
            <a:ext cx="3606336" cy="3302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7" name="Shape 126"/>
          <p:cNvSpPr txBox="1"/>
          <p:nvPr/>
        </p:nvSpPr>
        <p:spPr>
          <a:xfrm>
            <a:off x="6957754" y="4833938"/>
            <a:ext cx="2186246"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Ali Alkhaiyat TWF B – (2)</a:t>
            </a:r>
          </a:p>
        </p:txBody>
      </p:sp>
    </p:spTree>
    <p:extLst>
      <p:ext uri="{BB962C8B-B14F-4D97-AF65-F5344CB8AC3E}">
        <p14:creationId xmlns:p14="http://schemas.microsoft.com/office/powerpoint/2010/main" val="314008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
                                            <p:txEl>
                                              <p:pRg st="1" end="1"/>
                                            </p:txEl>
                                          </p:spTgt>
                                        </p:tgtEl>
                                        <p:attrNameLst>
                                          <p:attrName>style.visibility</p:attrName>
                                        </p:attrNameLst>
                                      </p:cBhvr>
                                      <p:to>
                                        <p:strVal val="visible"/>
                                      </p:to>
                                    </p:set>
                                    <p:animEffect transition="in" filter="fade">
                                      <p:cBhvr>
                                        <p:cTn id="7" dur="500"/>
                                        <p:tgtEl>
                                          <p:spTgt spid="7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9">
                                            <p:txEl>
                                              <p:pRg st="3" end="3"/>
                                            </p:txEl>
                                          </p:spTgt>
                                        </p:tgtEl>
                                        <p:attrNameLst>
                                          <p:attrName>style.visibility</p:attrName>
                                        </p:attrNameLst>
                                      </p:cBhvr>
                                      <p:to>
                                        <p:strVal val="visible"/>
                                      </p:to>
                                    </p:set>
                                    <p:animEffect transition="in" filter="fade">
                                      <p:cBhvr>
                                        <p:cTn id="12" dur="500"/>
                                        <p:tgtEl>
                                          <p:spTgt spid="79">
                                            <p:txEl>
                                              <p:pRg st="3" end="3"/>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9">
                                            <p:txEl>
                                              <p:pRg st="4" end="4"/>
                                            </p:txEl>
                                          </p:spTgt>
                                        </p:tgtEl>
                                        <p:attrNameLst>
                                          <p:attrName>style.visibility</p:attrName>
                                        </p:attrNameLst>
                                      </p:cBhvr>
                                      <p:to>
                                        <p:strVal val="visible"/>
                                      </p:to>
                                    </p:set>
                                    <p:animEffect transition="in" filter="fade">
                                      <p:cBhvr>
                                        <p:cTn id="15" dur="500"/>
                                        <p:tgtEl>
                                          <p:spTgt spid="79">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9">
                                            <p:txEl>
                                              <p:pRg st="6" end="6"/>
                                            </p:txEl>
                                          </p:spTgt>
                                        </p:tgtEl>
                                        <p:attrNameLst>
                                          <p:attrName>style.visibility</p:attrName>
                                        </p:attrNameLst>
                                      </p:cBhvr>
                                      <p:to>
                                        <p:strVal val="visible"/>
                                      </p:to>
                                    </p:set>
                                    <p:animEffect transition="in" filter="fade">
                                      <p:cBhvr>
                                        <p:cTn id="20" dur="500"/>
                                        <p:tgtEl>
                                          <p:spTgt spid="79">
                                            <p:txEl>
                                              <p:pRg st="6" end="6"/>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9">
                                            <p:txEl>
                                              <p:pRg st="7" end="7"/>
                                            </p:txEl>
                                          </p:spTgt>
                                        </p:tgtEl>
                                        <p:attrNameLst>
                                          <p:attrName>style.visibility</p:attrName>
                                        </p:attrNameLst>
                                      </p:cBhvr>
                                      <p:to>
                                        <p:strVal val="visible"/>
                                      </p:to>
                                    </p:set>
                                    <p:animEffect transition="in" filter="fade">
                                      <p:cBhvr>
                                        <p:cTn id="23" dur="500"/>
                                        <p:tgtEl>
                                          <p:spTgt spid="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85"/>
        <p:cNvGrpSpPr/>
        <p:nvPr/>
      </p:nvGrpSpPr>
      <p:grpSpPr>
        <a:xfrm>
          <a:off x="0" y="0"/>
          <a:ext cx="0" cy="0"/>
          <a:chOff x="0" y="0"/>
          <a:chExt cx="0" cy="0"/>
        </a:xfrm>
      </p:grpSpPr>
      <p:sp>
        <p:nvSpPr>
          <p:cNvPr id="86" name="Shape 86"/>
          <p:cNvSpPr txBox="1">
            <a:spLocks noGrp="1"/>
          </p:cNvSpPr>
          <p:nvPr>
            <p:ph type="body" idx="1"/>
          </p:nvPr>
        </p:nvSpPr>
        <p:spPr>
          <a:xfrm>
            <a:off x="407324" y="542059"/>
            <a:ext cx="7219028" cy="3813810"/>
          </a:xfrm>
          <a:prstGeom prst="rect">
            <a:avLst/>
          </a:prstGeom>
        </p:spPr>
        <p:txBody>
          <a:bodyPr lIns="91425" tIns="91425" rIns="91425" bIns="91425" anchor="ctr" anchorCtr="0">
            <a:noAutofit/>
          </a:bodyPr>
          <a:lstStyle/>
          <a:p>
            <a:pPr marL="342900" indent="-342900">
              <a:lnSpc>
                <a:spcPct val="200000"/>
              </a:lnSpc>
              <a:spcAft>
                <a:spcPts val="0"/>
              </a:spcAft>
              <a:buFont typeface="Arial" panose="020B0604020202020204" pitchFamily="34" charset="0"/>
              <a:buChar char="•"/>
            </a:pPr>
            <a:r>
              <a:rPr lang="en-US" sz="2400" dirty="0">
                <a:solidFill>
                  <a:schemeClr val="bg1"/>
                </a:solidFill>
              </a:rPr>
              <a:t>Create an interactive educational STEM display</a:t>
            </a:r>
          </a:p>
          <a:p>
            <a:pPr marL="914400" indent="-342900">
              <a:lnSpc>
                <a:spcPct val="200000"/>
              </a:lnSpc>
              <a:spcAft>
                <a:spcPts val="0"/>
              </a:spcAft>
              <a:buFont typeface="Arial" panose="020B0604020202020204" pitchFamily="34" charset="0"/>
              <a:buChar char="•"/>
            </a:pPr>
            <a:r>
              <a:rPr lang="en-US" sz="2400" dirty="0">
                <a:solidFill>
                  <a:schemeClr val="bg1"/>
                </a:solidFill>
              </a:rPr>
              <a:t>Safe to use by anyone </a:t>
            </a:r>
          </a:p>
          <a:p>
            <a:pPr marL="914400" lvl="0" indent="-342900">
              <a:lnSpc>
                <a:spcPct val="200000"/>
              </a:lnSpc>
              <a:spcAft>
                <a:spcPts val="0"/>
              </a:spcAft>
              <a:buFont typeface="Arial" panose="020B0604020202020204" pitchFamily="34" charset="0"/>
              <a:buChar char="•"/>
            </a:pPr>
            <a:r>
              <a:rPr lang="en-US" sz="2400" dirty="0">
                <a:solidFill>
                  <a:schemeClr val="bg1"/>
                </a:solidFill>
              </a:rPr>
              <a:t>Participants use critical thinking</a:t>
            </a:r>
          </a:p>
          <a:p>
            <a:pPr marL="914400" lvl="0" indent="-342900">
              <a:lnSpc>
                <a:spcPct val="200000"/>
              </a:lnSpc>
              <a:spcAft>
                <a:spcPts val="0"/>
              </a:spcAft>
              <a:buFont typeface="Arial" panose="020B0604020202020204" pitchFamily="34" charset="0"/>
              <a:buChar char="•"/>
            </a:pPr>
            <a:r>
              <a:rPr lang="en-US" sz="2400" dirty="0">
                <a:solidFill>
                  <a:schemeClr val="bg1"/>
                </a:solidFill>
              </a:rPr>
              <a:t>Formal methods of teaching provided</a:t>
            </a:r>
          </a:p>
          <a:p>
            <a:pPr marL="914400" indent="-342900">
              <a:lnSpc>
                <a:spcPct val="200000"/>
              </a:lnSpc>
              <a:spcAft>
                <a:spcPts val="0"/>
              </a:spcAft>
              <a:buFont typeface="Arial" panose="020B0604020202020204" pitchFamily="34" charset="0"/>
              <a:buChar char="•"/>
            </a:pPr>
            <a:r>
              <a:rPr lang="en-US" sz="2400" dirty="0">
                <a:solidFill>
                  <a:schemeClr val="bg1"/>
                </a:solidFill>
              </a:rPr>
              <a:t>Solves fun science problems </a:t>
            </a:r>
          </a:p>
        </p:txBody>
      </p:sp>
      <p:sp>
        <p:nvSpPr>
          <p:cNvPr id="9" name="Shape 77"/>
          <p:cNvSpPr txBox="1">
            <a:spLocks/>
          </p:cNvSpPr>
          <p:nvPr/>
        </p:nvSpPr>
        <p:spPr>
          <a:xfrm>
            <a:off x="0" y="0"/>
            <a:ext cx="2647666" cy="46355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ct val="100000"/>
              <a:buFont typeface="PT Sans Narrow"/>
              <a:buNone/>
              <a:defRPr sz="3600" b="1" i="0" u="none" strike="noStrike" cap="none">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r>
              <a:rPr lang="en" sz="2400" dirty="0"/>
              <a:t>Project Problem </a:t>
            </a:r>
          </a:p>
        </p:txBody>
      </p:sp>
      <p:sp>
        <p:nvSpPr>
          <p:cNvPr id="5" name="Shape 126"/>
          <p:cNvSpPr txBox="1"/>
          <p:nvPr/>
        </p:nvSpPr>
        <p:spPr>
          <a:xfrm>
            <a:off x="6957754" y="4775747"/>
            <a:ext cx="2186246"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Ali Alkhaiyat TWF B –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6">
                                            <p:txEl>
                                              <p:pRg st="1" end="1"/>
                                            </p:txEl>
                                          </p:spTgt>
                                        </p:tgtEl>
                                        <p:attrNameLst>
                                          <p:attrName>style.visibility</p:attrName>
                                        </p:attrNameLst>
                                      </p:cBhvr>
                                      <p:to>
                                        <p:strVal val="visible"/>
                                      </p:to>
                                    </p:set>
                                    <p:animEffect transition="in" filter="fade">
                                      <p:cBhvr>
                                        <p:cTn id="7" dur="500"/>
                                        <p:tgtEl>
                                          <p:spTgt spid="86">
                                            <p:txEl>
                                              <p:pRg st="1" end="1"/>
                                            </p:txEl>
                                          </p:spTgt>
                                        </p:tgtEl>
                                      </p:cBhvr>
                                    </p:animEffect>
                                  </p:childTnLst>
                                  <p:subTnLst>
                                    <p:animClr clrSpc="rgb" dir="cw">
                                      <p:cBhvr override="childStyle">
                                        <p:cTn dur="1" fill="hold" display="0" masterRel="nextClick" afterEffect="1"/>
                                        <p:tgtEl>
                                          <p:spTgt spid="86">
                                            <p:txEl>
                                              <p:pRg st="1" end="1"/>
                                            </p:txEl>
                                          </p:spTgt>
                                        </p:tgtEl>
                                        <p:attrNameLst>
                                          <p:attrName>ppt_c</p:attrName>
                                        </p:attrNameLst>
                                      </p:cBhvr>
                                      <p:to>
                                        <a:srgbClr val="5F5F5F"/>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6">
                                            <p:txEl>
                                              <p:pRg st="2" end="2"/>
                                            </p:txEl>
                                          </p:spTgt>
                                        </p:tgtEl>
                                        <p:attrNameLst>
                                          <p:attrName>style.visibility</p:attrName>
                                        </p:attrNameLst>
                                      </p:cBhvr>
                                      <p:to>
                                        <p:strVal val="visible"/>
                                      </p:to>
                                    </p:set>
                                    <p:animEffect transition="in" filter="fade">
                                      <p:cBhvr>
                                        <p:cTn id="12" dur="500"/>
                                        <p:tgtEl>
                                          <p:spTgt spid="86">
                                            <p:txEl>
                                              <p:pRg st="2" end="2"/>
                                            </p:txEl>
                                          </p:spTgt>
                                        </p:tgtEl>
                                      </p:cBhvr>
                                    </p:animEffect>
                                  </p:childTnLst>
                                  <p:subTnLst>
                                    <p:animClr clrSpc="rgb" dir="cw">
                                      <p:cBhvr override="childStyle">
                                        <p:cTn dur="1" fill="hold" display="0" masterRel="nextClick" afterEffect="1"/>
                                        <p:tgtEl>
                                          <p:spTgt spid="86">
                                            <p:txEl>
                                              <p:pRg st="2" end="2"/>
                                            </p:txEl>
                                          </p:spTgt>
                                        </p:tgtEl>
                                        <p:attrNameLst>
                                          <p:attrName>ppt_c</p:attrName>
                                        </p:attrNameLst>
                                      </p:cBhvr>
                                      <p:to>
                                        <a:srgbClr val="5F5F5F"/>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6">
                                            <p:txEl>
                                              <p:pRg st="3" end="3"/>
                                            </p:txEl>
                                          </p:spTgt>
                                        </p:tgtEl>
                                        <p:attrNameLst>
                                          <p:attrName>style.visibility</p:attrName>
                                        </p:attrNameLst>
                                      </p:cBhvr>
                                      <p:to>
                                        <p:strVal val="visible"/>
                                      </p:to>
                                    </p:set>
                                    <p:animEffect transition="in" filter="fade">
                                      <p:cBhvr>
                                        <p:cTn id="17" dur="500"/>
                                        <p:tgtEl>
                                          <p:spTgt spid="86">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6">
                                            <p:txEl>
                                              <p:pRg st="4" end="4"/>
                                            </p:txEl>
                                          </p:spTgt>
                                        </p:tgtEl>
                                        <p:attrNameLst>
                                          <p:attrName>style.visibility</p:attrName>
                                        </p:attrNameLst>
                                      </p:cBhvr>
                                      <p:to>
                                        <p:strVal val="visible"/>
                                      </p:to>
                                    </p:set>
                                    <p:animEffect transition="in" filter="fade">
                                      <p:cBhvr>
                                        <p:cTn id="20" dur="500"/>
                                        <p:tgtEl>
                                          <p:spTgt spid="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85"/>
        <p:cNvGrpSpPr/>
        <p:nvPr/>
      </p:nvGrpSpPr>
      <p:grpSpPr>
        <a:xfrm>
          <a:off x="0" y="0"/>
          <a:ext cx="0" cy="0"/>
          <a:chOff x="0" y="0"/>
          <a:chExt cx="0" cy="0"/>
        </a:xfrm>
      </p:grpSpPr>
      <p:sp>
        <p:nvSpPr>
          <p:cNvPr id="9" name="Shape 77"/>
          <p:cNvSpPr txBox="1">
            <a:spLocks/>
          </p:cNvSpPr>
          <p:nvPr/>
        </p:nvSpPr>
        <p:spPr>
          <a:xfrm>
            <a:off x="0" y="0"/>
            <a:ext cx="2647666" cy="46355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ct val="100000"/>
              <a:buFont typeface="PT Sans Narrow"/>
              <a:buNone/>
              <a:defRPr sz="3600" b="1" i="0" u="none" strike="noStrike" cap="none">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r>
              <a:rPr lang="en" sz="2400" dirty="0"/>
              <a:t>Project Problem </a:t>
            </a:r>
          </a:p>
        </p:txBody>
      </p:sp>
      <p:sp>
        <p:nvSpPr>
          <p:cNvPr id="10" name="Shape 86"/>
          <p:cNvSpPr txBox="1">
            <a:spLocks/>
          </p:cNvSpPr>
          <p:nvPr/>
        </p:nvSpPr>
        <p:spPr>
          <a:xfrm>
            <a:off x="448888" y="629862"/>
            <a:ext cx="7924800" cy="3135407"/>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342900" indent="-342900">
              <a:lnSpc>
                <a:spcPct val="200000"/>
              </a:lnSpc>
              <a:spcAft>
                <a:spcPts val="0"/>
              </a:spcAft>
              <a:buFont typeface="Arial" panose="020B0604020202020204" pitchFamily="34" charset="0"/>
              <a:buChar char="•"/>
            </a:pPr>
            <a:r>
              <a:rPr lang="en-US" sz="2400" dirty="0">
                <a:solidFill>
                  <a:schemeClr val="bg1"/>
                </a:solidFill>
              </a:rPr>
              <a:t>Generate 100 concepts with one final unique idea </a:t>
            </a:r>
          </a:p>
          <a:p>
            <a:pPr marL="342900" indent="-342900">
              <a:lnSpc>
                <a:spcPct val="200000"/>
              </a:lnSpc>
              <a:spcAft>
                <a:spcPts val="0"/>
              </a:spcAft>
              <a:buFont typeface="Arial" panose="020B0604020202020204" pitchFamily="34" charset="0"/>
              <a:buChar char="•"/>
            </a:pPr>
            <a:r>
              <a:rPr lang="en-US" sz="2400" dirty="0">
                <a:solidFill>
                  <a:schemeClr val="bg1"/>
                </a:solidFill>
              </a:rPr>
              <a:t>Durable enough for every day use</a:t>
            </a:r>
          </a:p>
          <a:p>
            <a:pPr marL="342900" indent="-342900">
              <a:lnSpc>
                <a:spcPct val="200000"/>
              </a:lnSpc>
              <a:spcAft>
                <a:spcPts val="0"/>
              </a:spcAft>
              <a:buFont typeface="Arial" panose="020B0604020202020204" pitchFamily="34" charset="0"/>
              <a:buChar char="•"/>
            </a:pPr>
            <a:r>
              <a:rPr lang="en-US" sz="2400" dirty="0">
                <a:solidFill>
                  <a:schemeClr val="bg1"/>
                </a:solidFill>
              </a:rPr>
              <a:t>Provides an enjoyable interaction</a:t>
            </a:r>
            <a:endParaRPr lang="en-US" sz="2400" dirty="0">
              <a:solidFill>
                <a:srgbClr val="A1E8D9"/>
              </a:solidFill>
            </a:endParaRPr>
          </a:p>
          <a:p>
            <a:pPr marL="342900" indent="-342900">
              <a:lnSpc>
                <a:spcPct val="200000"/>
              </a:lnSpc>
              <a:spcAft>
                <a:spcPts val="0"/>
              </a:spcAft>
              <a:buFont typeface="Arial" panose="020B0604020202020204" pitchFamily="34" charset="0"/>
              <a:buChar char="•"/>
            </a:pPr>
            <a:r>
              <a:rPr lang="en-US" sz="2400" dirty="0">
                <a:solidFill>
                  <a:srgbClr val="FFFFFF"/>
                </a:solidFill>
              </a:rPr>
              <a:t>Fundraising allowed beyond allocated budget</a:t>
            </a:r>
            <a:endParaRPr lang="en-US" sz="2400" dirty="0">
              <a:solidFill>
                <a:srgbClr val="000000"/>
              </a:solidFill>
            </a:endParaRPr>
          </a:p>
        </p:txBody>
      </p:sp>
      <p:sp>
        <p:nvSpPr>
          <p:cNvPr id="7" name="Shape 126"/>
          <p:cNvSpPr txBox="1"/>
          <p:nvPr/>
        </p:nvSpPr>
        <p:spPr>
          <a:xfrm>
            <a:off x="6957754" y="4775747"/>
            <a:ext cx="2186246"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Ali Alkhaiyat TWF B – (4)</a:t>
            </a:r>
          </a:p>
        </p:txBody>
      </p:sp>
    </p:spTree>
    <p:extLst>
      <p:ext uri="{BB962C8B-B14F-4D97-AF65-F5344CB8AC3E}">
        <p14:creationId xmlns:p14="http://schemas.microsoft.com/office/powerpoint/2010/main" val="2835380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subTnLst>
                                    <p:animClr clrSpc="rgb" dir="cw">
                                      <p:cBhvr override="childStyle">
                                        <p:cTn dur="1" fill="hold" display="0" masterRel="nextClick" afterEffect="1"/>
                                        <p:tgtEl>
                                          <p:spTgt spid="10">
                                            <p:txEl>
                                              <p:pRg st="0" end="0"/>
                                            </p:txEl>
                                          </p:spTgt>
                                        </p:tgtEl>
                                        <p:attrNameLst>
                                          <p:attrName>ppt_c</p:attrName>
                                        </p:attrNameLst>
                                      </p:cBhvr>
                                      <p:to>
                                        <a:srgbClr val="5F5F5F"/>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subTnLst>
                                    <p:animClr clrSpc="rgb" dir="cw">
                                      <p:cBhvr override="childStyle">
                                        <p:cTn dur="1" fill="hold" display="0" masterRel="nextClick" afterEffect="1"/>
                                        <p:tgtEl>
                                          <p:spTgt spid="10">
                                            <p:txEl>
                                              <p:pRg st="1" end="1"/>
                                            </p:txEl>
                                          </p:spTgt>
                                        </p:tgtEl>
                                        <p:attrNameLst>
                                          <p:attrName>ppt_c</p:attrName>
                                        </p:attrNameLst>
                                      </p:cBhvr>
                                      <p:to>
                                        <a:srgbClr val="5F5F5F"/>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subTnLst>
                                    <p:animClr clrSpc="rgb" dir="cw">
                                      <p:cBhvr override="childStyle">
                                        <p:cTn dur="1" fill="hold" display="0" masterRel="nextClick" afterEffect="1"/>
                                        <p:tgtEl>
                                          <p:spTgt spid="10">
                                            <p:txEl>
                                              <p:pRg st="2" end="2"/>
                                            </p:txEl>
                                          </p:spTgt>
                                        </p:tgtEl>
                                        <p:attrNameLst>
                                          <p:attrName>ppt_c</p:attrName>
                                        </p:attrNameLst>
                                      </p:cBhvr>
                                      <p:to>
                                        <a:srgbClr val="5F5F5F"/>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92"/>
        <p:cNvGrpSpPr/>
        <p:nvPr/>
      </p:nvGrpSpPr>
      <p:grpSpPr>
        <a:xfrm>
          <a:off x="0" y="0"/>
          <a:ext cx="0" cy="0"/>
          <a:chOff x="0" y="0"/>
          <a:chExt cx="0" cy="0"/>
        </a:xfrm>
      </p:grpSpPr>
      <p:sp>
        <p:nvSpPr>
          <p:cNvPr id="2" name="Text Placeholder 1"/>
          <p:cNvSpPr>
            <a:spLocks noGrp="1"/>
          </p:cNvSpPr>
          <p:nvPr>
            <p:ph type="body" idx="1"/>
          </p:nvPr>
        </p:nvSpPr>
        <p:spPr>
          <a:xfrm>
            <a:off x="311150" y="657225"/>
            <a:ext cx="4072988" cy="3911600"/>
          </a:xfrm>
        </p:spPr>
        <p:txBody>
          <a:bodyPr/>
          <a:lstStyle/>
          <a:p>
            <a:pPr marL="342900" indent="-342900">
              <a:buFont typeface="Arial" panose="020B0604020202020204" pitchFamily="34" charset="0"/>
              <a:buChar char="•"/>
            </a:pPr>
            <a:r>
              <a:rPr lang="en-US" sz="2400" b="1" u="sng" dirty="0">
                <a:solidFill>
                  <a:srgbClr val="FFFFFF"/>
                </a:solidFill>
              </a:rPr>
              <a:t>Safety</a:t>
            </a:r>
            <a:endParaRPr lang="en-US" sz="2400" u="sng" dirty="0">
              <a:solidFill>
                <a:srgbClr val="FFFFFF"/>
              </a:solidFill>
            </a:endParaRPr>
          </a:p>
          <a:p>
            <a:pPr marL="342900" indent="-342900">
              <a:buFont typeface="Arial" panose="020B0604020202020204" pitchFamily="34" charset="0"/>
              <a:buChar char="•"/>
            </a:pPr>
            <a:r>
              <a:rPr lang="en-US" sz="2400" b="1" dirty="0">
                <a:solidFill>
                  <a:srgbClr val="FFFFFF"/>
                </a:solidFill>
              </a:rPr>
              <a:t>Portability</a:t>
            </a:r>
          </a:p>
          <a:p>
            <a:pPr marL="342900" indent="-342900">
              <a:buFont typeface="Arial" panose="020B0604020202020204" pitchFamily="34" charset="0"/>
              <a:buChar char="•"/>
            </a:pPr>
            <a:r>
              <a:rPr lang="en-US" sz="2400" b="1" dirty="0">
                <a:solidFill>
                  <a:srgbClr val="FFFFFF"/>
                </a:solidFill>
              </a:rPr>
              <a:t>Simplicity</a:t>
            </a:r>
          </a:p>
          <a:p>
            <a:pPr marL="342900" indent="-342900">
              <a:buFont typeface="Arial" panose="020B0604020202020204" pitchFamily="34" charset="0"/>
              <a:buChar char="•"/>
            </a:pPr>
            <a:r>
              <a:rPr lang="en-US" sz="2400" b="1" dirty="0">
                <a:solidFill>
                  <a:srgbClr val="FFFFFF"/>
                </a:solidFill>
              </a:rPr>
              <a:t>Projection into role</a:t>
            </a:r>
          </a:p>
        </p:txBody>
      </p:sp>
      <p:sp>
        <p:nvSpPr>
          <p:cNvPr id="5" name="Shape 77"/>
          <p:cNvSpPr txBox="1">
            <a:spLocks noGrp="1"/>
          </p:cNvSpPr>
          <p:nvPr>
            <p:ph type="title"/>
          </p:nvPr>
        </p:nvSpPr>
        <p:spPr>
          <a:xfrm>
            <a:off x="0" y="0"/>
            <a:ext cx="2647666" cy="463550"/>
          </a:xfrm>
          <a:prstGeom prst="rect">
            <a:avLst/>
          </a:prstGeom>
        </p:spPr>
        <p:txBody>
          <a:bodyPr lIns="91425" tIns="91425" rIns="91425" bIns="91425" anchor="ctr" anchorCtr="0">
            <a:noAutofit/>
          </a:bodyPr>
          <a:lstStyle/>
          <a:p>
            <a:pPr lvl="0">
              <a:spcBef>
                <a:spcPts val="0"/>
              </a:spcBef>
              <a:buNone/>
            </a:pPr>
            <a:r>
              <a:rPr lang="en-US" sz="2400" dirty="0"/>
              <a:t>Design Requirements</a:t>
            </a:r>
            <a:endParaRPr lang="en" sz="2400" dirty="0"/>
          </a:p>
        </p:txBody>
      </p:sp>
      <p:sp>
        <p:nvSpPr>
          <p:cNvPr id="8" name="Text Placeholder 1"/>
          <p:cNvSpPr txBox="1">
            <a:spLocks/>
          </p:cNvSpPr>
          <p:nvPr/>
        </p:nvSpPr>
        <p:spPr>
          <a:xfrm>
            <a:off x="4297680" y="657225"/>
            <a:ext cx="4379945" cy="3911600"/>
          </a:xfrm>
          <a:prstGeom prst="rect">
            <a:avLst/>
          </a:prstGeom>
          <a:noFill/>
          <a:ln>
            <a:noFill/>
          </a:ln>
        </p:spPr>
        <p:txBody>
          <a:bodyPr lIns="91425" tIns="91425" rIns="91425" bIns="91425" anchor="t"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342900" indent="-342900">
              <a:buFont typeface="Arial" panose="020B0604020202020204" pitchFamily="34" charset="0"/>
              <a:buChar char="•"/>
            </a:pPr>
            <a:r>
              <a:rPr lang="en-US" sz="2400" b="1" dirty="0">
                <a:solidFill>
                  <a:srgbClr val="FFFFFF"/>
                </a:solidFill>
              </a:rPr>
              <a:t>Feel intelligent</a:t>
            </a:r>
          </a:p>
          <a:p>
            <a:pPr marL="342900" indent="-342900">
              <a:buFont typeface="Arial" panose="020B0604020202020204" pitchFamily="34" charset="0"/>
              <a:buChar char="•"/>
            </a:pPr>
            <a:r>
              <a:rPr lang="en-US" sz="2400" b="1" dirty="0">
                <a:solidFill>
                  <a:srgbClr val="FFFFFF"/>
                </a:solidFill>
              </a:rPr>
              <a:t>Simultaneous operation by multiple users</a:t>
            </a:r>
          </a:p>
          <a:p>
            <a:pPr marL="342900" indent="-342900">
              <a:buFont typeface="Arial" panose="020B0604020202020204" pitchFamily="34" charset="0"/>
              <a:buChar char="•"/>
            </a:pPr>
            <a:r>
              <a:rPr lang="en-US" sz="2400" b="1" dirty="0">
                <a:solidFill>
                  <a:srgbClr val="FFFFFF"/>
                </a:solidFill>
              </a:rPr>
              <a:t>Audio, visual, and tactile aspects</a:t>
            </a:r>
          </a:p>
        </p:txBody>
      </p:sp>
      <p:sp>
        <p:nvSpPr>
          <p:cNvPr id="9" name="Shape 126"/>
          <p:cNvSpPr txBox="1"/>
          <p:nvPr/>
        </p:nvSpPr>
        <p:spPr>
          <a:xfrm>
            <a:off x="6799811" y="4775747"/>
            <a:ext cx="2344189"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Carlos Shields TWF B – (5)</a:t>
            </a:r>
          </a:p>
        </p:txBody>
      </p:sp>
    </p:spTree>
    <p:extLst>
      <p:ext uri="{BB962C8B-B14F-4D97-AF65-F5344CB8AC3E}">
        <p14:creationId xmlns:p14="http://schemas.microsoft.com/office/powerpoint/2010/main" val="172361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subTnLst>
                                    <p:animClr clrSpc="rgb" dir="cw">
                                      <p:cBhvr override="childStyle">
                                        <p:cTn dur="1" fill="hold" display="0" masterRel="nextClick" afterEffect="1"/>
                                        <p:tgtEl>
                                          <p:spTgt spid="2">
                                            <p:txEl>
                                              <p:pRg st="1" end="1"/>
                                            </p:txEl>
                                          </p:spTgt>
                                        </p:tgtEl>
                                        <p:attrNameLst>
                                          <p:attrName>ppt_c</p:attrName>
                                        </p:attrNameLst>
                                      </p:cBhvr>
                                      <p:to>
                                        <a:srgbClr val="5F5F5F"/>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subTnLst>
                                    <p:animClr clrSpc="rgb" dir="cw">
                                      <p:cBhvr override="childStyle">
                                        <p:cTn dur="1" fill="hold" display="0" masterRel="nextClick" afterEffect="1"/>
                                        <p:tgtEl>
                                          <p:spTgt spid="2">
                                            <p:txEl>
                                              <p:pRg st="2" end="2"/>
                                            </p:txEl>
                                          </p:spTgt>
                                        </p:tgtEl>
                                        <p:attrNameLst>
                                          <p:attrName>ppt_c</p:attrName>
                                        </p:attrNameLst>
                                      </p:cBhvr>
                                      <p:to>
                                        <a:srgbClr val="5F5F5F"/>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subTnLst>
                                    <p:animClr clrSpc="rgb" dir="cw">
                                      <p:cBhvr override="childStyle">
                                        <p:cTn dur="1" fill="hold" display="0" masterRel="nextClick" afterEffect="1"/>
                                        <p:tgtEl>
                                          <p:spTgt spid="2">
                                            <p:txEl>
                                              <p:pRg st="3" end="3"/>
                                            </p:txEl>
                                          </p:spTgt>
                                        </p:tgtEl>
                                        <p:attrNameLst>
                                          <p:attrName>ppt_c</p:attrName>
                                        </p:attrNameLst>
                                      </p:cBhvr>
                                      <p:to>
                                        <a:srgbClr val="5F5F5F"/>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subTnLst>
                                    <p:animClr clrSpc="rgb" dir="cw">
                                      <p:cBhvr override="childStyle">
                                        <p:cTn dur="1" fill="hold" display="0" masterRel="nextClick" afterEffect="1"/>
                                        <p:tgtEl>
                                          <p:spTgt spid="8">
                                            <p:txEl>
                                              <p:pRg st="0" end="0"/>
                                            </p:txEl>
                                          </p:spTgt>
                                        </p:tgtEl>
                                        <p:attrNameLst>
                                          <p:attrName>ppt_c</p:attrName>
                                        </p:attrNameLst>
                                      </p:cBhvr>
                                      <p:to>
                                        <a:srgbClr val="5F5F5F"/>
                                      </p:to>
                                    </p:animClr>
                                  </p:sub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animEffect transition="in" filter="fade">
                                      <p:cBhvr>
                                        <p:cTn id="27" dur="500"/>
                                        <p:tgtEl>
                                          <p:spTgt spid="8">
                                            <p:txEl>
                                              <p:pRg st="1" end="1"/>
                                            </p:txEl>
                                          </p:spTgt>
                                        </p:tgtEl>
                                      </p:cBhvr>
                                    </p:animEffect>
                                  </p:childTnLst>
                                  <p:subTnLst>
                                    <p:animClr clrSpc="rgb" dir="cw">
                                      <p:cBhvr override="childStyle">
                                        <p:cTn dur="1" fill="hold" display="0" masterRel="nextClick" afterEffect="1"/>
                                        <p:tgtEl>
                                          <p:spTgt spid="8">
                                            <p:txEl>
                                              <p:pRg st="1" end="1"/>
                                            </p:txEl>
                                          </p:spTgt>
                                        </p:tgtEl>
                                        <p:attrNameLst>
                                          <p:attrName>ppt_c</p:attrName>
                                        </p:attrNameLst>
                                      </p:cBhvr>
                                      <p:to>
                                        <a:srgbClr val="5F5F5F"/>
                                      </p:to>
                                    </p:animClr>
                                  </p:sub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fade">
                                      <p:cBhvr>
                                        <p:cTn id="32"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8"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92"/>
        <p:cNvGrpSpPr/>
        <p:nvPr/>
      </p:nvGrpSpPr>
      <p:grpSpPr>
        <a:xfrm>
          <a:off x="0" y="0"/>
          <a:ext cx="0" cy="0"/>
          <a:chOff x="0" y="0"/>
          <a:chExt cx="0" cy="0"/>
        </a:xfrm>
      </p:grpSpPr>
      <p:sp>
        <p:nvSpPr>
          <p:cNvPr id="5" name="Shape 77"/>
          <p:cNvSpPr txBox="1">
            <a:spLocks noGrp="1"/>
          </p:cNvSpPr>
          <p:nvPr>
            <p:ph type="title"/>
          </p:nvPr>
        </p:nvSpPr>
        <p:spPr>
          <a:xfrm>
            <a:off x="-1" y="0"/>
            <a:ext cx="2934393" cy="463550"/>
          </a:xfrm>
          <a:prstGeom prst="rect">
            <a:avLst/>
          </a:prstGeom>
        </p:spPr>
        <p:txBody>
          <a:bodyPr lIns="91425" tIns="91425" rIns="91425" bIns="91425" anchor="ctr" anchorCtr="0">
            <a:noAutofit/>
          </a:bodyPr>
          <a:lstStyle/>
          <a:p>
            <a:pPr lvl="0">
              <a:spcBef>
                <a:spcPts val="0"/>
              </a:spcBef>
              <a:buNone/>
            </a:pPr>
            <a:r>
              <a:rPr lang="en-US" sz="2400" dirty="0"/>
              <a:t>The Engineer’s Pit Race</a:t>
            </a:r>
            <a:endParaRPr lang="en" sz="2400" dirty="0"/>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9120" t="2242" r="28898" b="11246"/>
          <a:stretch/>
        </p:blipFill>
        <p:spPr>
          <a:xfrm>
            <a:off x="1609464" y="736007"/>
            <a:ext cx="5704383" cy="3711301"/>
          </a:xfrm>
          <a:prstGeom prst="rect">
            <a:avLst/>
          </a:prstGeom>
        </p:spPr>
      </p:pic>
    </p:spTree>
    <p:extLst>
      <p:ext uri="{BB962C8B-B14F-4D97-AF65-F5344CB8AC3E}">
        <p14:creationId xmlns:p14="http://schemas.microsoft.com/office/powerpoint/2010/main" val="1453021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
        <p:cNvGrpSpPr/>
        <p:nvPr/>
      </p:nvGrpSpPr>
      <p:grpSpPr>
        <a:xfrm>
          <a:off x="0" y="0"/>
          <a:ext cx="0" cy="0"/>
          <a:chOff x="0" y="0"/>
          <a:chExt cx="0" cy="0"/>
        </a:xfrm>
      </p:grpSpPr>
      <p:sp>
        <p:nvSpPr>
          <p:cNvPr id="5" name="Shape 126"/>
          <p:cNvSpPr txBox="1"/>
          <p:nvPr/>
        </p:nvSpPr>
        <p:spPr>
          <a:xfrm>
            <a:off x="3196938" y="4767263"/>
            <a:ext cx="5947063" cy="309562"/>
          </a:xfrm>
          <a:prstGeom prst="rect">
            <a:avLst/>
          </a:prstGeom>
          <a:noFill/>
          <a:ln>
            <a:noFill/>
          </a:ln>
        </p:spPr>
        <p:txBody>
          <a:bodyPr lIns="91425" tIns="91425" rIns="91425" bIns="91425" anchor="t" anchorCtr="0">
            <a:noAutofit/>
          </a:bodyPr>
          <a:lstStyle/>
          <a:p>
            <a:pPr lvl="0" rtl="0">
              <a:spcBef>
                <a:spcPts val="0"/>
              </a:spcBef>
              <a:buNone/>
            </a:pPr>
            <a:r>
              <a:rPr lang="en" dirty="0">
                <a:solidFill>
                  <a:schemeClr val="bg1"/>
                </a:solidFill>
              </a:rPr>
              <a:t>David Rankin 4/19/2017 The Wonder Factory STEM Display B - Team 15</a:t>
            </a:r>
          </a:p>
        </p:txBody>
      </p:sp>
      <p:pic>
        <p:nvPicPr>
          <p:cNvPr id="2" name="Video Mar 06, 6 45 47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95619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92"/>
        <p:cNvGrpSpPr/>
        <p:nvPr/>
      </p:nvGrpSpPr>
      <p:grpSpPr>
        <a:xfrm>
          <a:off x="0" y="0"/>
          <a:ext cx="0" cy="0"/>
          <a:chOff x="0" y="0"/>
          <a:chExt cx="0" cy="0"/>
        </a:xfrm>
      </p:grpSpPr>
      <p:sp>
        <p:nvSpPr>
          <p:cNvPr id="2" name="Text Placeholder 1"/>
          <p:cNvSpPr>
            <a:spLocks noGrp="1"/>
          </p:cNvSpPr>
          <p:nvPr>
            <p:ph type="body" idx="1"/>
          </p:nvPr>
        </p:nvSpPr>
        <p:spPr>
          <a:xfrm>
            <a:off x="3127810" y="231775"/>
            <a:ext cx="2938011" cy="359654"/>
          </a:xfrm>
        </p:spPr>
        <p:txBody>
          <a:bodyPr anchor="ctr"/>
          <a:lstStyle/>
          <a:p>
            <a:pPr algn="ctr"/>
            <a:r>
              <a:rPr lang="en-US" sz="2400" dirty="0">
                <a:solidFill>
                  <a:srgbClr val="FFFFFF"/>
                </a:solidFill>
              </a:rPr>
              <a:t>Four Stations Total</a:t>
            </a:r>
            <a:endParaRPr lang="en-US" sz="2400" dirty="0">
              <a:solidFill>
                <a:srgbClr val="695D46"/>
              </a:solidFill>
            </a:endParaRPr>
          </a:p>
        </p:txBody>
      </p:sp>
      <p:sp>
        <p:nvSpPr>
          <p:cNvPr id="5" name="Shape 77"/>
          <p:cNvSpPr txBox="1">
            <a:spLocks noGrp="1"/>
          </p:cNvSpPr>
          <p:nvPr>
            <p:ph type="title"/>
          </p:nvPr>
        </p:nvSpPr>
        <p:spPr>
          <a:xfrm>
            <a:off x="-1" y="0"/>
            <a:ext cx="2934393" cy="463550"/>
          </a:xfrm>
          <a:prstGeom prst="rect">
            <a:avLst/>
          </a:prstGeom>
        </p:spPr>
        <p:txBody>
          <a:bodyPr lIns="91425" tIns="91425" rIns="91425" bIns="91425" anchor="ctr" anchorCtr="0">
            <a:noAutofit/>
          </a:bodyPr>
          <a:lstStyle/>
          <a:p>
            <a:pPr lvl="0">
              <a:spcBef>
                <a:spcPts val="0"/>
              </a:spcBef>
              <a:buNone/>
            </a:pPr>
            <a:r>
              <a:rPr lang="en-US" sz="2400" dirty="0"/>
              <a:t>The Engineer’s Pit Race</a:t>
            </a:r>
            <a:endParaRPr lang="en" sz="2400" dirty="0"/>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9120" t="2242" r="28898" b="11246"/>
          <a:stretch/>
        </p:blipFill>
        <p:spPr>
          <a:xfrm>
            <a:off x="1609464" y="736007"/>
            <a:ext cx="5704383" cy="3711301"/>
          </a:xfrm>
          <a:prstGeom prst="rect">
            <a:avLst/>
          </a:prstGeom>
        </p:spPr>
      </p:pic>
      <p:sp>
        <p:nvSpPr>
          <p:cNvPr id="8" name="Shape 126"/>
          <p:cNvSpPr txBox="1"/>
          <p:nvPr/>
        </p:nvSpPr>
        <p:spPr>
          <a:xfrm>
            <a:off x="6799811" y="4775747"/>
            <a:ext cx="2344189"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Kevin Park TWF B – (7)</a:t>
            </a:r>
          </a:p>
        </p:txBody>
      </p:sp>
      <p:sp>
        <p:nvSpPr>
          <p:cNvPr id="10" name="Text Placeholder 1"/>
          <p:cNvSpPr txBox="1">
            <a:spLocks/>
          </p:cNvSpPr>
          <p:nvPr/>
        </p:nvSpPr>
        <p:spPr>
          <a:xfrm>
            <a:off x="110619" y="4012514"/>
            <a:ext cx="1244356" cy="434794"/>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r>
              <a:rPr lang="en-US" sz="2000" dirty="0">
                <a:solidFill>
                  <a:srgbClr val="FFFFFF"/>
                </a:solidFill>
              </a:rPr>
              <a:t>Gearbox</a:t>
            </a:r>
            <a:endParaRPr lang="en-US" sz="2000" dirty="0">
              <a:solidFill>
                <a:srgbClr val="695D46"/>
              </a:solidFill>
            </a:endParaRPr>
          </a:p>
        </p:txBody>
      </p:sp>
      <p:sp>
        <p:nvSpPr>
          <p:cNvPr id="13" name="Text Placeholder 1"/>
          <p:cNvSpPr txBox="1">
            <a:spLocks/>
          </p:cNvSpPr>
          <p:nvPr/>
        </p:nvSpPr>
        <p:spPr>
          <a:xfrm>
            <a:off x="7835913" y="2048318"/>
            <a:ext cx="1058705" cy="604295"/>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r>
              <a:rPr lang="en-US" sz="2000" dirty="0">
                <a:solidFill>
                  <a:srgbClr val="FFFFFF"/>
                </a:solidFill>
              </a:rPr>
              <a:t>Circuit Puzzle</a:t>
            </a:r>
            <a:endParaRPr lang="en-US" sz="2000" dirty="0">
              <a:solidFill>
                <a:srgbClr val="695D46"/>
              </a:solidFill>
            </a:endParaRPr>
          </a:p>
        </p:txBody>
      </p:sp>
      <p:sp>
        <p:nvSpPr>
          <p:cNvPr id="19" name="Text Placeholder 1"/>
          <p:cNvSpPr txBox="1">
            <a:spLocks/>
          </p:cNvSpPr>
          <p:nvPr/>
        </p:nvSpPr>
        <p:spPr>
          <a:xfrm>
            <a:off x="-1" y="1552569"/>
            <a:ext cx="1354976" cy="434794"/>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r>
              <a:rPr lang="en-US" sz="2000" dirty="0">
                <a:solidFill>
                  <a:srgbClr val="FFFFFF"/>
                </a:solidFill>
              </a:rPr>
              <a:t>Slot Car Racetrack</a:t>
            </a:r>
            <a:endParaRPr lang="en-US" sz="2000" dirty="0">
              <a:solidFill>
                <a:srgbClr val="695D46"/>
              </a:solidFill>
            </a:endParaRPr>
          </a:p>
        </p:txBody>
      </p:sp>
      <p:sp>
        <p:nvSpPr>
          <p:cNvPr id="24" name="Text Placeholder 1"/>
          <p:cNvSpPr txBox="1">
            <a:spLocks/>
          </p:cNvSpPr>
          <p:nvPr/>
        </p:nvSpPr>
        <p:spPr>
          <a:xfrm>
            <a:off x="7568336" y="778863"/>
            <a:ext cx="1472705" cy="473824"/>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r>
              <a:rPr lang="en-US" sz="2000" dirty="0">
                <a:solidFill>
                  <a:srgbClr val="FFFFFF"/>
                </a:solidFill>
              </a:rPr>
              <a:t>Generator</a:t>
            </a:r>
            <a:endParaRPr lang="en-US" sz="2000" dirty="0">
              <a:solidFill>
                <a:srgbClr val="695D46"/>
              </a:solidFill>
            </a:endParaRPr>
          </a:p>
        </p:txBody>
      </p:sp>
      <p:sp>
        <p:nvSpPr>
          <p:cNvPr id="32" name="Text Placeholder 1"/>
          <p:cNvSpPr txBox="1">
            <a:spLocks/>
          </p:cNvSpPr>
          <p:nvPr/>
        </p:nvSpPr>
        <p:spPr>
          <a:xfrm>
            <a:off x="7568336" y="3640172"/>
            <a:ext cx="1590720" cy="604295"/>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r>
              <a:rPr lang="en-US" sz="2000" dirty="0">
                <a:solidFill>
                  <a:srgbClr val="FFFFFF"/>
                </a:solidFill>
              </a:rPr>
              <a:t>Instructions</a:t>
            </a:r>
            <a:endParaRPr lang="en-US" sz="2000" dirty="0">
              <a:solidFill>
                <a:srgbClr val="695D46"/>
              </a:solidFill>
            </a:endParaRPr>
          </a:p>
        </p:txBody>
      </p:sp>
      <p:sp>
        <p:nvSpPr>
          <p:cNvPr id="35" name="Right Arrow 34"/>
          <p:cNvSpPr/>
          <p:nvPr/>
        </p:nvSpPr>
        <p:spPr>
          <a:xfrm rot="620177">
            <a:off x="1220009" y="1862914"/>
            <a:ext cx="2679300" cy="20698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Arrow 35"/>
          <p:cNvSpPr/>
          <p:nvPr/>
        </p:nvSpPr>
        <p:spPr>
          <a:xfrm rot="19284260">
            <a:off x="1181016" y="3725899"/>
            <a:ext cx="977199" cy="20698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ight Arrow 36"/>
          <p:cNvSpPr/>
          <p:nvPr/>
        </p:nvSpPr>
        <p:spPr>
          <a:xfrm rot="10042823">
            <a:off x="6070313" y="1112694"/>
            <a:ext cx="1500076" cy="20698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ight Arrow 37"/>
          <p:cNvSpPr/>
          <p:nvPr/>
        </p:nvSpPr>
        <p:spPr>
          <a:xfrm rot="9668669">
            <a:off x="6932000" y="2446097"/>
            <a:ext cx="919011" cy="20698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ight Arrow 38"/>
          <p:cNvSpPr/>
          <p:nvPr/>
        </p:nvSpPr>
        <p:spPr>
          <a:xfrm rot="12302587">
            <a:off x="7109076" y="3761315"/>
            <a:ext cx="455342" cy="206987"/>
          </a:xfrm>
          <a:prstGeom prst="rightArrow">
            <a:avLst>
              <a:gd name="adj1" fmla="val 46660"/>
              <a:gd name="adj2" fmla="val 50000"/>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46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subTnLst>
                                    <p:animClr clrSpc="rgb" dir="cw">
                                      <p:cBhvr override="childStyle">
                                        <p:cTn dur="1" fill="hold" display="0" masterRel="nextClick" afterEffect="1"/>
                                        <p:tgtEl>
                                          <p:spTgt spid="19"/>
                                        </p:tgtEl>
                                        <p:attrNameLst>
                                          <p:attrName>ppt_c</p:attrName>
                                        </p:attrNameLst>
                                      </p:cBhvr>
                                      <p:to>
                                        <a:srgbClr val="5F5F5F"/>
                                      </p:to>
                                    </p:animClr>
                                  </p:subTnLst>
                                </p:cTn>
                              </p:par>
                              <p:par>
                                <p:cTn id="13" presetID="10"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fade">
                                      <p:cBhvr>
                                        <p:cTn id="15" dur="500"/>
                                        <p:tgtEl>
                                          <p:spTgt spid="3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subTnLst>
                                    <p:animClr clrSpc="rgb" dir="cw">
                                      <p:cBhvr override="childStyle">
                                        <p:cTn dur="1" fill="hold" display="0" masterRel="nextClick" afterEffect="1"/>
                                        <p:tgtEl>
                                          <p:spTgt spid="10"/>
                                        </p:tgtEl>
                                        <p:attrNameLst>
                                          <p:attrName>ppt_c</p:attrName>
                                        </p:attrNameLst>
                                      </p:cBhvr>
                                      <p:to>
                                        <a:srgbClr val="5F5F5F"/>
                                      </p:to>
                                    </p:animClr>
                                  </p:subTnLst>
                                </p:cTn>
                              </p:par>
                              <p:par>
                                <p:cTn id="21" presetID="10" presetClass="entr" presetSubtype="0" fill="hold" grpId="0" nodeType="with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subTnLst>
                                    <p:animClr clrSpc="rgb" dir="cw">
                                      <p:cBhvr override="childStyle">
                                        <p:cTn dur="1" fill="hold" display="0" masterRel="nextClick" afterEffect="1"/>
                                        <p:tgtEl>
                                          <p:spTgt spid="24"/>
                                        </p:tgtEl>
                                        <p:attrNameLst>
                                          <p:attrName>ppt_c</p:attrName>
                                        </p:attrNameLst>
                                      </p:cBhvr>
                                      <p:to>
                                        <a:srgbClr val="5F5F5F"/>
                                      </p:to>
                                    </p:animClr>
                                  </p:subTnLst>
                                </p:cTn>
                              </p:par>
                              <p:par>
                                <p:cTn id="29" presetID="10" presetClass="entr" presetSubtype="0" fill="hold" grpId="0" nodeType="withEffect">
                                  <p:stCondLst>
                                    <p:cond delay="0"/>
                                  </p:stCondLst>
                                  <p:childTnLst>
                                    <p:set>
                                      <p:cBhvr>
                                        <p:cTn id="30" dur="1" fill="hold">
                                          <p:stCondLst>
                                            <p:cond delay="0"/>
                                          </p:stCondLst>
                                        </p:cTn>
                                        <p:tgtEl>
                                          <p:spTgt spid="37"/>
                                        </p:tgtEl>
                                        <p:attrNameLst>
                                          <p:attrName>style.visibility</p:attrName>
                                        </p:attrNameLst>
                                      </p:cBhvr>
                                      <p:to>
                                        <p:strVal val="visible"/>
                                      </p:to>
                                    </p:set>
                                    <p:animEffect transition="in" filter="fade">
                                      <p:cBhvr>
                                        <p:cTn id="31" dur="500"/>
                                        <p:tgtEl>
                                          <p:spTgt spid="3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subTnLst>
                                    <p:animClr clrSpc="rgb" dir="cw">
                                      <p:cBhvr override="childStyle">
                                        <p:cTn dur="1" fill="hold" display="0" masterRel="nextClick" afterEffect="1"/>
                                        <p:tgtEl>
                                          <p:spTgt spid="13"/>
                                        </p:tgtEl>
                                        <p:attrNameLst>
                                          <p:attrName>ppt_c</p:attrName>
                                        </p:attrNameLst>
                                      </p:cBhvr>
                                      <p:to>
                                        <a:srgbClr val="5F5F5F"/>
                                      </p:to>
                                    </p:animClr>
                                  </p:subTnLst>
                                </p:cTn>
                              </p:par>
                              <p:par>
                                <p:cTn id="37" presetID="10" presetClass="entr" presetSubtype="0" fill="hold" grpId="0" nodeType="with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2"/>
                                        </p:tgtEl>
                                        <p:attrNameLst>
                                          <p:attrName>style.visibility</p:attrName>
                                        </p:attrNameLst>
                                      </p:cBhvr>
                                      <p:to>
                                        <p:strVal val="visible"/>
                                      </p:to>
                                    </p:set>
                                    <p:animEffect transition="in" filter="fade">
                                      <p:cBhvr>
                                        <p:cTn id="44" dur="500"/>
                                        <p:tgtEl>
                                          <p:spTgt spid="3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9"/>
                                        </p:tgtEl>
                                        <p:attrNameLst>
                                          <p:attrName>style.visibility</p:attrName>
                                        </p:attrNameLst>
                                      </p:cBhvr>
                                      <p:to>
                                        <p:strVal val="visible"/>
                                      </p:to>
                                    </p:set>
                                    <p:animEffect transition="in" filter="fade">
                                      <p:cBhvr>
                                        <p:cTn id="4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0" grpId="0"/>
      <p:bldP spid="13" grpId="0"/>
      <p:bldP spid="19" grpId="0"/>
      <p:bldP spid="24" grpId="0"/>
      <p:bldP spid="32" grpId="0"/>
      <p:bldP spid="35" grpId="0" animBg="1"/>
      <p:bldP spid="36" grpId="0" animBg="1"/>
      <p:bldP spid="37" grpId="0" animBg="1"/>
      <p:bldP spid="38" grpId="0" animBg="1"/>
      <p:bldP spid="3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123"/>
        <p:cNvGrpSpPr/>
        <p:nvPr/>
      </p:nvGrpSpPr>
      <p:grpSpPr>
        <a:xfrm>
          <a:off x="0" y="0"/>
          <a:ext cx="0" cy="0"/>
          <a:chOff x="0" y="0"/>
          <a:chExt cx="0" cy="0"/>
        </a:xfrm>
      </p:grpSpPr>
      <p:sp>
        <p:nvSpPr>
          <p:cNvPr id="13" name="Shape 94"/>
          <p:cNvSpPr txBox="1">
            <a:spLocks/>
          </p:cNvSpPr>
          <p:nvPr/>
        </p:nvSpPr>
        <p:spPr>
          <a:xfrm>
            <a:off x="990006" y="2511017"/>
            <a:ext cx="2667594" cy="648357"/>
          </a:xfrm>
          <a:prstGeom prst="rect">
            <a:avLst/>
          </a:prstGeom>
          <a:noFill/>
          <a:ln>
            <a:noFill/>
          </a:ln>
        </p:spPr>
        <p:txBody>
          <a:bodyPr lIns="91425" tIns="91425" rIns="91425" bIns="91425" numCol="1"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533400" indent="-457200">
              <a:lnSpc>
                <a:spcPct val="150000"/>
              </a:lnSpc>
              <a:buClrTx/>
              <a:buFont typeface="Arial" panose="020B0604020202020204" pitchFamily="34" charset="0"/>
              <a:buChar char="•"/>
            </a:pPr>
            <a:r>
              <a:rPr lang="en-US" sz="2800" b="1" dirty="0">
                <a:solidFill>
                  <a:srgbClr val="000000"/>
                </a:solidFill>
              </a:rPr>
              <a:t>Last Prototype</a:t>
            </a:r>
          </a:p>
        </p:txBody>
      </p:sp>
      <p:pic>
        <p:nvPicPr>
          <p:cNvPr id="8" name="Picture 7"/>
          <p:cNvPicPr>
            <a:picLocks noChangeAspect="1"/>
          </p:cNvPicPr>
          <p:nvPr/>
        </p:nvPicPr>
        <p:blipFill rotWithShape="1">
          <a:blip r:embed="rId3"/>
          <a:srcRect l="10118" t="10365" r="26300" b="4488"/>
          <a:stretch/>
        </p:blipFill>
        <p:spPr>
          <a:xfrm>
            <a:off x="175147" y="556614"/>
            <a:ext cx="2286000" cy="1861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7559" y="2632104"/>
            <a:ext cx="2978035" cy="22335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Shape 126"/>
          <p:cNvSpPr txBox="1"/>
          <p:nvPr/>
        </p:nvSpPr>
        <p:spPr>
          <a:xfrm>
            <a:off x="6799811" y="4929447"/>
            <a:ext cx="2344189" cy="214052"/>
          </a:xfrm>
          <a:prstGeom prst="rect">
            <a:avLst/>
          </a:prstGeom>
          <a:noFill/>
          <a:ln>
            <a:noFill/>
          </a:ln>
        </p:spPr>
        <p:txBody>
          <a:bodyPr lIns="91425" tIns="91425" rIns="91425" bIns="91425" anchor="ctr" anchorCtr="0">
            <a:noAutofit/>
          </a:bodyPr>
          <a:lstStyle/>
          <a:p>
            <a:pPr lvl="0" algn="r" rtl="0">
              <a:spcBef>
                <a:spcPts val="0"/>
              </a:spcBef>
              <a:buNone/>
            </a:pPr>
            <a:r>
              <a:rPr lang="en" dirty="0"/>
              <a:t>Kevin Park TWF B – (8)</a:t>
            </a:r>
          </a:p>
        </p:txBody>
      </p:sp>
      <p:pic>
        <p:nvPicPr>
          <p:cNvPr id="19" name="Picture 18"/>
          <p:cNvPicPr>
            <a:picLocks noChangeAspect="1"/>
          </p:cNvPicPr>
          <p:nvPr/>
        </p:nvPicPr>
        <p:blipFill>
          <a:blip r:embed="rId5"/>
          <a:srcRect l="4916" t="17225" b="30490"/>
          <a:stretch>
            <a:fillRect/>
          </a:stretch>
        </p:blipFill>
        <p:spPr>
          <a:xfrm>
            <a:off x="3237849" y="556614"/>
            <a:ext cx="2544188" cy="186537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nvPicPr>
        <p:blipFill rotWithShape="1">
          <a:blip r:embed="rId6">
            <a:extLst>
              <a:ext uri="{28A0092B-C50C-407E-A947-70E740481C1C}">
                <a14:useLocalDpi xmlns:a14="http://schemas.microsoft.com/office/drawing/2010/main" val="0"/>
              </a:ext>
            </a:extLst>
          </a:blip>
          <a:srcRect l="10473" t="12578" r="16775" b="19615"/>
          <a:stretch/>
        </p:blipFill>
        <p:spPr>
          <a:xfrm>
            <a:off x="141982" y="3109787"/>
            <a:ext cx="2548505" cy="17814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0" name="Shape 94"/>
          <p:cNvSpPr txBox="1">
            <a:spLocks/>
          </p:cNvSpPr>
          <p:nvPr/>
        </p:nvSpPr>
        <p:spPr>
          <a:xfrm>
            <a:off x="6076987" y="680225"/>
            <a:ext cx="2947331" cy="1614116"/>
          </a:xfrm>
          <a:prstGeom prst="rect">
            <a:avLst/>
          </a:prstGeom>
          <a:noFill/>
          <a:ln>
            <a:noFill/>
          </a:ln>
        </p:spPr>
        <p:txBody>
          <a:bodyPr lIns="91425" tIns="91425" rIns="91425" bIns="91425" numCol="1"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533400" indent="-457200">
              <a:lnSpc>
                <a:spcPct val="150000"/>
              </a:lnSpc>
              <a:buClrTx/>
              <a:buFont typeface="Arial" panose="020B0604020202020204" pitchFamily="34" charset="0"/>
              <a:buChar char="•"/>
            </a:pPr>
            <a:r>
              <a:rPr lang="en-US" sz="2800" b="1" dirty="0">
                <a:solidFill>
                  <a:schemeClr val="bg1"/>
                </a:solidFill>
              </a:rPr>
              <a:t>First Prototype</a:t>
            </a:r>
          </a:p>
        </p:txBody>
      </p:sp>
      <p:sp>
        <p:nvSpPr>
          <p:cNvPr id="21" name="Shape 94"/>
          <p:cNvSpPr txBox="1">
            <a:spLocks/>
          </p:cNvSpPr>
          <p:nvPr/>
        </p:nvSpPr>
        <p:spPr>
          <a:xfrm>
            <a:off x="2982181" y="680225"/>
            <a:ext cx="2947331" cy="1614116"/>
          </a:xfrm>
          <a:prstGeom prst="rect">
            <a:avLst/>
          </a:prstGeom>
          <a:noFill/>
          <a:ln>
            <a:noFill/>
          </a:ln>
        </p:spPr>
        <p:txBody>
          <a:bodyPr lIns="91425" tIns="91425" rIns="91425" bIns="91425" numCol="1"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533400" indent="-457200">
              <a:lnSpc>
                <a:spcPct val="150000"/>
              </a:lnSpc>
              <a:buClrTx/>
              <a:buFont typeface="Arial" panose="020B0604020202020204" pitchFamily="34" charset="0"/>
              <a:buChar char="•"/>
            </a:pPr>
            <a:r>
              <a:rPr lang="en-US" sz="2800" b="1" dirty="0">
                <a:solidFill>
                  <a:schemeClr val="bg1"/>
                </a:solidFill>
              </a:rPr>
              <a:t>CAD Design</a:t>
            </a:r>
          </a:p>
        </p:txBody>
      </p:sp>
      <p:sp>
        <p:nvSpPr>
          <p:cNvPr id="22" name="Shape 94"/>
          <p:cNvSpPr txBox="1">
            <a:spLocks/>
          </p:cNvSpPr>
          <p:nvPr/>
        </p:nvSpPr>
        <p:spPr>
          <a:xfrm>
            <a:off x="3702007" y="3748867"/>
            <a:ext cx="2395552" cy="385130"/>
          </a:xfrm>
          <a:prstGeom prst="rect">
            <a:avLst/>
          </a:prstGeom>
          <a:noFill/>
          <a:ln>
            <a:noFill/>
          </a:ln>
        </p:spPr>
        <p:txBody>
          <a:bodyPr lIns="91425" tIns="91425" rIns="91425" bIns="91425" numCol="1"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533400" indent="-457200">
              <a:lnSpc>
                <a:spcPct val="150000"/>
              </a:lnSpc>
              <a:buClrTx/>
              <a:buFont typeface="Arial" panose="020B0604020202020204" pitchFamily="34" charset="0"/>
              <a:buChar char="•"/>
            </a:pPr>
            <a:r>
              <a:rPr lang="en-US" sz="2800" b="1" dirty="0">
                <a:solidFill>
                  <a:srgbClr val="000000"/>
                </a:solidFill>
              </a:rPr>
              <a:t>Final Design</a:t>
            </a:r>
          </a:p>
        </p:txBody>
      </p:sp>
      <p:sp>
        <p:nvSpPr>
          <p:cNvPr id="25" name="Shape 77"/>
          <p:cNvSpPr txBox="1">
            <a:spLocks noGrp="1"/>
          </p:cNvSpPr>
          <p:nvPr>
            <p:ph type="title"/>
          </p:nvPr>
        </p:nvSpPr>
        <p:spPr>
          <a:xfrm>
            <a:off x="0" y="0"/>
            <a:ext cx="2776452" cy="463550"/>
          </a:xfrm>
          <a:prstGeom prst="rect">
            <a:avLst/>
          </a:prstGeom>
        </p:spPr>
        <p:txBody>
          <a:bodyPr lIns="91425" tIns="91425" rIns="91425" bIns="91425" anchor="ctr" anchorCtr="0">
            <a:noAutofit/>
          </a:bodyPr>
          <a:lstStyle/>
          <a:p>
            <a:pPr lvl="0">
              <a:spcBef>
                <a:spcPts val="0"/>
              </a:spcBef>
              <a:buNone/>
            </a:pPr>
            <a:r>
              <a:rPr lang="en-US" sz="2400" dirty="0"/>
              <a:t>The Engineer’s Pit Race</a:t>
            </a:r>
            <a:endParaRPr lang="en" sz="2400" dirty="0"/>
          </a:p>
        </p:txBody>
      </p:sp>
    </p:spTree>
    <p:extLst>
      <p:ext uri="{BB962C8B-B14F-4D97-AF65-F5344CB8AC3E}">
        <p14:creationId xmlns:p14="http://schemas.microsoft.com/office/powerpoint/2010/main" val="4064537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subTnLst>
                                    <p:set>
                                      <p:cBhvr override="childStyle">
                                        <p:cTn dur="1" fill="hold" display="0" masterRel="nextClick" afterEffect="1"/>
                                        <p:tgtEl>
                                          <p:spTgt spid="21">
                                            <p:txEl>
                                              <p:pRg st="0" end="0"/>
                                            </p:txEl>
                                          </p:spTgt>
                                        </p:tgtEl>
                                        <p:attrNameLst>
                                          <p:attrName>style.visibility</p:attrName>
                                        </p:attrNameLst>
                                      </p:cBhvr>
                                      <p:to>
                                        <p:strVal val="hidden"/>
                                      </p:to>
                                    </p:set>
                                  </p:sub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0">
                                            <p:txEl>
                                              <p:pRg st="0" end="0"/>
                                            </p:txEl>
                                          </p:spTgt>
                                        </p:tgtEl>
                                        <p:attrNameLst>
                                          <p:attrName>style.visibility</p:attrName>
                                        </p:attrNameLst>
                                      </p:cBhvr>
                                      <p:to>
                                        <p:strVal val="visible"/>
                                      </p:to>
                                    </p:set>
                                    <p:animEffect transition="in" filter="fade">
                                      <p:cBhvr>
                                        <p:cTn id="15" dur="500"/>
                                        <p:tgtEl>
                                          <p:spTgt spid="20">
                                            <p:txEl>
                                              <p:pRg st="0" end="0"/>
                                            </p:txEl>
                                          </p:spTgt>
                                        </p:tgtEl>
                                      </p:cBhvr>
                                    </p:animEffect>
                                  </p:childTnLst>
                                  <p:subTnLst>
                                    <p:set>
                                      <p:cBhvr override="childStyle">
                                        <p:cTn dur="1" fill="hold" display="0" masterRel="nextClick" afterEffect="1"/>
                                        <p:tgtEl>
                                          <p:spTgt spid="20">
                                            <p:txEl>
                                              <p:pRg st="0" end="0"/>
                                            </p:txEl>
                                          </p:spTgt>
                                        </p:tgtEl>
                                        <p:attrNameLst>
                                          <p:attrName>style.visibility</p:attrName>
                                        </p:attrNameLst>
                                      </p:cBhvr>
                                      <p:to>
                                        <p:strVal val="hidden"/>
                                      </p:to>
                                    </p:set>
                                  </p:subTnLst>
                                </p:cTn>
                              </p:par>
                              <p:par>
                                <p:cTn id="16" presetID="10" presetClass="entr" presetSubtype="0" fill="hold"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animEffect transition="in" filter="fade">
                                      <p:cBhvr>
                                        <p:cTn id="23" dur="500"/>
                                        <p:tgtEl>
                                          <p:spTgt spid="13">
                                            <p:txEl>
                                              <p:pRg st="0" end="0"/>
                                            </p:txEl>
                                          </p:spTgt>
                                        </p:tgtEl>
                                      </p:cBhvr>
                                    </p:animEffect>
                                  </p:childTnLst>
                                  <p:subTnLst>
                                    <p:set>
                                      <p:cBhvr override="childStyle">
                                        <p:cTn dur="1" fill="hold" display="0" masterRel="nextClick" afterEffect="1"/>
                                        <p:tgtEl>
                                          <p:spTgt spid="13">
                                            <p:txEl>
                                              <p:pRg st="0" end="0"/>
                                            </p:txEl>
                                          </p:spTgt>
                                        </p:tgtEl>
                                        <p:attrNameLst>
                                          <p:attrName>style.visibility</p:attrName>
                                        </p:attrNameLst>
                                      </p:cBhvr>
                                      <p:to>
                                        <p:strVal val="hidden"/>
                                      </p:to>
                                    </p:set>
                                  </p:subTnLst>
                                </p:cTn>
                              </p:par>
                              <p:par>
                                <p:cTn id="24" presetID="10" presetClass="entr" presetSubtype="0" fill="hold" nodeType="with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2">
                                            <p:txEl>
                                              <p:pRg st="0" end="0"/>
                                            </p:txEl>
                                          </p:spTgt>
                                        </p:tgtEl>
                                        <p:attrNameLst>
                                          <p:attrName>style.visibility</p:attrName>
                                        </p:attrNameLst>
                                      </p:cBhvr>
                                      <p:to>
                                        <p:strVal val="visible"/>
                                      </p:to>
                                    </p:set>
                                    <p:animEffect transition="in" filter="fade">
                                      <p:cBhvr>
                                        <p:cTn id="31" dur="500"/>
                                        <p:tgtEl>
                                          <p:spTgt spid="22">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P spid="20" grpId="0" uiExpand="1" build="p"/>
      <p:bldP spid="21" grpId="0" uiExpand="1" build="p"/>
      <p:bldP spid="2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92"/>
        <p:cNvGrpSpPr/>
        <p:nvPr/>
      </p:nvGrpSpPr>
      <p:grpSpPr>
        <a:xfrm>
          <a:off x="0" y="0"/>
          <a:ext cx="0" cy="0"/>
          <a:chOff x="0" y="0"/>
          <a:chExt cx="0" cy="0"/>
        </a:xfrm>
      </p:grpSpPr>
      <p:sp>
        <p:nvSpPr>
          <p:cNvPr id="2" name="Text Placeholder 1"/>
          <p:cNvSpPr>
            <a:spLocks noGrp="1"/>
          </p:cNvSpPr>
          <p:nvPr>
            <p:ph type="body" idx="1"/>
          </p:nvPr>
        </p:nvSpPr>
        <p:spPr>
          <a:xfrm>
            <a:off x="428104" y="923737"/>
            <a:ext cx="2506288" cy="359654"/>
          </a:xfrm>
        </p:spPr>
        <p:txBody>
          <a:bodyPr anchor="ctr"/>
          <a:lstStyle/>
          <a:p>
            <a:pPr algn="ctr"/>
            <a:r>
              <a:rPr lang="en-US" sz="2400" dirty="0">
                <a:solidFill>
                  <a:srgbClr val="FFFFFF"/>
                </a:solidFill>
              </a:rPr>
              <a:t>Two-stage Gearbox</a:t>
            </a:r>
            <a:endParaRPr lang="en-US" sz="2400" dirty="0">
              <a:solidFill>
                <a:srgbClr val="695D46"/>
              </a:solidFill>
            </a:endParaRPr>
          </a:p>
        </p:txBody>
      </p:sp>
      <p:sp>
        <p:nvSpPr>
          <p:cNvPr id="5" name="Shape 77"/>
          <p:cNvSpPr txBox="1">
            <a:spLocks noGrp="1"/>
          </p:cNvSpPr>
          <p:nvPr>
            <p:ph type="title"/>
          </p:nvPr>
        </p:nvSpPr>
        <p:spPr>
          <a:xfrm>
            <a:off x="-1" y="0"/>
            <a:ext cx="2934393" cy="463550"/>
          </a:xfrm>
          <a:prstGeom prst="rect">
            <a:avLst/>
          </a:prstGeom>
        </p:spPr>
        <p:txBody>
          <a:bodyPr lIns="91425" tIns="91425" rIns="91425" bIns="91425" anchor="ctr" anchorCtr="0">
            <a:noAutofit/>
          </a:bodyPr>
          <a:lstStyle/>
          <a:p>
            <a:pPr lvl="0">
              <a:spcBef>
                <a:spcPts val="0"/>
              </a:spcBef>
              <a:buNone/>
            </a:pPr>
            <a:r>
              <a:rPr lang="en-US" sz="2400" dirty="0"/>
              <a:t>The Engineer’s Pit Race</a:t>
            </a:r>
            <a:endParaRPr lang="en" sz="2400" dirty="0"/>
          </a:p>
        </p:txBody>
      </p:sp>
      <p:sp>
        <p:nvSpPr>
          <p:cNvPr id="8" name="Shape 126"/>
          <p:cNvSpPr txBox="1"/>
          <p:nvPr/>
        </p:nvSpPr>
        <p:spPr>
          <a:xfrm>
            <a:off x="6799811" y="4775747"/>
            <a:ext cx="2344189"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Kevin Park TWF B – (9)</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0145" t="-1" r="21521" b="409"/>
          <a:stretch/>
        </p:blipFill>
        <p:spPr>
          <a:xfrm>
            <a:off x="3834056" y="431406"/>
            <a:ext cx="3837048" cy="41941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0" name="Text Placeholder 1"/>
          <p:cNvSpPr txBox="1">
            <a:spLocks/>
          </p:cNvSpPr>
          <p:nvPr/>
        </p:nvSpPr>
        <p:spPr>
          <a:xfrm>
            <a:off x="214051" y="2528505"/>
            <a:ext cx="2506288" cy="359654"/>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algn="ctr"/>
            <a:r>
              <a:rPr lang="en-US" sz="2000" dirty="0">
                <a:solidFill>
                  <a:srgbClr val="FFFFFF"/>
                </a:solidFill>
              </a:rPr>
              <a:t>Safety Mechanism</a:t>
            </a:r>
            <a:endParaRPr lang="en-US" sz="2000" dirty="0">
              <a:solidFill>
                <a:srgbClr val="695D46"/>
              </a:solidFill>
            </a:endParaRPr>
          </a:p>
        </p:txBody>
      </p:sp>
      <p:sp>
        <p:nvSpPr>
          <p:cNvPr id="21" name="Right Arrow 20"/>
          <p:cNvSpPr/>
          <p:nvPr/>
        </p:nvSpPr>
        <p:spPr>
          <a:xfrm rot="21084442">
            <a:off x="2646446" y="2425011"/>
            <a:ext cx="2543551" cy="20698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168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92"/>
        <p:cNvGrpSpPr/>
        <p:nvPr/>
      </p:nvGrpSpPr>
      <p:grpSpPr>
        <a:xfrm>
          <a:off x="0" y="0"/>
          <a:ext cx="0" cy="0"/>
          <a:chOff x="0" y="0"/>
          <a:chExt cx="0" cy="0"/>
        </a:xfrm>
      </p:grpSpPr>
      <p:sp>
        <p:nvSpPr>
          <p:cNvPr id="5" name="Shape 77"/>
          <p:cNvSpPr txBox="1">
            <a:spLocks noGrp="1"/>
          </p:cNvSpPr>
          <p:nvPr>
            <p:ph type="title"/>
          </p:nvPr>
        </p:nvSpPr>
        <p:spPr>
          <a:xfrm>
            <a:off x="-1" y="0"/>
            <a:ext cx="2934393" cy="463550"/>
          </a:xfrm>
          <a:prstGeom prst="rect">
            <a:avLst/>
          </a:prstGeom>
        </p:spPr>
        <p:txBody>
          <a:bodyPr lIns="91425" tIns="91425" rIns="91425" bIns="91425" anchor="ctr" anchorCtr="0">
            <a:noAutofit/>
          </a:bodyPr>
          <a:lstStyle/>
          <a:p>
            <a:pPr lvl="0">
              <a:spcBef>
                <a:spcPts val="0"/>
              </a:spcBef>
              <a:buNone/>
            </a:pPr>
            <a:r>
              <a:rPr lang="en-US" sz="2400" dirty="0"/>
              <a:t>The Engineer’s Pit Race</a:t>
            </a:r>
            <a:endParaRPr lang="en" sz="2400" dirty="0"/>
          </a:p>
        </p:txBody>
      </p:sp>
      <p:sp>
        <p:nvSpPr>
          <p:cNvPr id="8" name="Shape 126"/>
          <p:cNvSpPr txBox="1"/>
          <p:nvPr/>
        </p:nvSpPr>
        <p:spPr>
          <a:xfrm>
            <a:off x="6799811" y="4775747"/>
            <a:ext cx="2344189"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Kevin Park TWF B – (10)</a:t>
            </a:r>
          </a:p>
        </p:txBody>
      </p:sp>
      <p:pic>
        <p:nvPicPr>
          <p:cNvPr id="9" name="Picture 8"/>
          <p:cNvPicPr>
            <a:picLocks noChangeAspect="1"/>
          </p:cNvPicPr>
          <p:nvPr/>
        </p:nvPicPr>
        <p:blipFill>
          <a:blip r:embed="rId3"/>
          <a:stretch>
            <a:fillRect/>
          </a:stretch>
        </p:blipFill>
        <p:spPr>
          <a:xfrm>
            <a:off x="686096" y="1301634"/>
            <a:ext cx="2452686" cy="2286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Right Arrow 9"/>
          <p:cNvSpPr/>
          <p:nvPr/>
        </p:nvSpPr>
        <p:spPr>
          <a:xfrm>
            <a:off x="3621448" y="2123450"/>
            <a:ext cx="1382289" cy="64236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0880" t="16943" r="31833" b="8"/>
          <a:stretch/>
        </p:blipFill>
        <p:spPr>
          <a:xfrm rot="5400000">
            <a:off x="5586154" y="1201884"/>
            <a:ext cx="2286000" cy="248550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 Placeholder 1"/>
          <p:cNvSpPr>
            <a:spLocks noGrp="1"/>
          </p:cNvSpPr>
          <p:nvPr>
            <p:ph type="body" idx="1"/>
          </p:nvPr>
        </p:nvSpPr>
        <p:spPr>
          <a:xfrm>
            <a:off x="659295" y="839565"/>
            <a:ext cx="2506288" cy="359654"/>
          </a:xfrm>
        </p:spPr>
        <p:txBody>
          <a:bodyPr anchor="ctr"/>
          <a:lstStyle/>
          <a:p>
            <a:pPr algn="ctr"/>
            <a:r>
              <a:rPr lang="en-US" sz="2000" dirty="0">
                <a:solidFill>
                  <a:srgbClr val="FFFFFF"/>
                </a:solidFill>
              </a:rPr>
              <a:t>CAD Design</a:t>
            </a:r>
            <a:endParaRPr lang="en-US" sz="2000" dirty="0">
              <a:solidFill>
                <a:srgbClr val="695D46"/>
              </a:solidFill>
            </a:endParaRPr>
          </a:p>
        </p:txBody>
      </p:sp>
      <p:sp>
        <p:nvSpPr>
          <p:cNvPr id="13" name="Text Placeholder 1"/>
          <p:cNvSpPr txBox="1">
            <a:spLocks/>
          </p:cNvSpPr>
          <p:nvPr/>
        </p:nvSpPr>
        <p:spPr>
          <a:xfrm>
            <a:off x="5465617" y="839565"/>
            <a:ext cx="2506288" cy="359654"/>
          </a:xfrm>
          <a:prstGeom prst="rect">
            <a:avLst/>
          </a:prstGeom>
          <a:noFill/>
          <a:ln>
            <a:noFill/>
          </a:ln>
        </p:spPr>
        <p:txBody>
          <a:bodyPr lIns="91425" tIns="91425" rIns="91425" bIns="91425" anchor="ctr" anchorCtr="0"/>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Open Sans"/>
              <a:buNone/>
              <a:defRPr sz="1800" b="0" i="0" u="none" strike="noStrike" cap="none">
                <a:solidFill>
                  <a:schemeClr val="dk2"/>
                </a:solidFill>
                <a:latin typeface="Open Sans"/>
                <a:ea typeface="Open Sans"/>
                <a:cs typeface="Open Sans"/>
                <a:sym typeface="Open Sans"/>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algn="ctr"/>
            <a:r>
              <a:rPr lang="en-US" sz="2000" dirty="0">
                <a:solidFill>
                  <a:srgbClr val="FFFFFF"/>
                </a:solidFill>
              </a:rPr>
              <a:t>Final Design</a:t>
            </a:r>
            <a:endParaRPr lang="en-US" sz="2000" dirty="0">
              <a:solidFill>
                <a:srgbClr val="695D46"/>
              </a:solidFill>
            </a:endParaRPr>
          </a:p>
        </p:txBody>
      </p:sp>
    </p:spTree>
    <p:extLst>
      <p:ext uri="{BB962C8B-B14F-4D97-AF65-F5344CB8AC3E}">
        <p14:creationId xmlns:p14="http://schemas.microsoft.com/office/powerpoint/2010/main" val="3055856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92"/>
        <p:cNvGrpSpPr/>
        <p:nvPr/>
      </p:nvGrpSpPr>
      <p:grpSpPr>
        <a:xfrm>
          <a:off x="0" y="0"/>
          <a:ext cx="0" cy="0"/>
          <a:chOff x="0" y="0"/>
          <a:chExt cx="0" cy="0"/>
        </a:xfrm>
      </p:grpSpPr>
      <p:sp>
        <p:nvSpPr>
          <p:cNvPr id="9" name="Shape 126"/>
          <p:cNvSpPr txBox="1"/>
          <p:nvPr/>
        </p:nvSpPr>
        <p:spPr>
          <a:xfrm>
            <a:off x="6666807" y="4775747"/>
            <a:ext cx="2477193"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Carlos Shields TWF B </a:t>
            </a:r>
            <a:r>
              <a:rPr lang="en">
                <a:solidFill>
                  <a:schemeClr val="bg1"/>
                </a:solidFill>
              </a:rPr>
              <a:t>– (11)</a:t>
            </a:r>
            <a:endParaRPr lang="en" dirty="0">
              <a:solidFill>
                <a:schemeClr val="bg1"/>
              </a:solidFill>
            </a:endParaRPr>
          </a:p>
        </p:txBody>
      </p:sp>
      <p:sp>
        <p:nvSpPr>
          <p:cNvPr id="7" name="Shape 77"/>
          <p:cNvSpPr txBox="1">
            <a:spLocks noGrp="1"/>
          </p:cNvSpPr>
          <p:nvPr>
            <p:ph type="title"/>
          </p:nvPr>
        </p:nvSpPr>
        <p:spPr>
          <a:xfrm>
            <a:off x="-1" y="0"/>
            <a:ext cx="2934393" cy="463550"/>
          </a:xfrm>
          <a:prstGeom prst="rect">
            <a:avLst/>
          </a:prstGeom>
        </p:spPr>
        <p:txBody>
          <a:bodyPr lIns="91425" tIns="91425" rIns="91425" bIns="91425" anchor="ctr" anchorCtr="0">
            <a:noAutofit/>
          </a:bodyPr>
          <a:lstStyle/>
          <a:p>
            <a:pPr lvl="0">
              <a:spcBef>
                <a:spcPts val="0"/>
              </a:spcBef>
              <a:buNone/>
            </a:pPr>
            <a:r>
              <a:rPr lang="en-US" sz="2400" dirty="0"/>
              <a:t>The Engineer’s Pit Race</a:t>
            </a:r>
            <a:endParaRPr lang="en" sz="2400" dirty="0"/>
          </a:p>
        </p:txBody>
      </p:sp>
      <p:sp>
        <p:nvSpPr>
          <p:cNvPr id="8" name="Text Placeholder 1"/>
          <p:cNvSpPr>
            <a:spLocks noGrp="1"/>
          </p:cNvSpPr>
          <p:nvPr>
            <p:ph type="body" idx="1"/>
          </p:nvPr>
        </p:nvSpPr>
        <p:spPr>
          <a:xfrm>
            <a:off x="3318856" y="454239"/>
            <a:ext cx="2506288" cy="359654"/>
          </a:xfrm>
        </p:spPr>
        <p:txBody>
          <a:bodyPr anchor="ctr"/>
          <a:lstStyle/>
          <a:p>
            <a:pPr algn="ctr"/>
            <a:r>
              <a:rPr lang="en-US" sz="2400" dirty="0">
                <a:solidFill>
                  <a:srgbClr val="FFFFFF"/>
                </a:solidFill>
              </a:rPr>
              <a:t>Circuit Puzzle</a:t>
            </a:r>
            <a:endParaRPr lang="en-US" sz="2400" dirty="0">
              <a:solidFill>
                <a:srgbClr val="695D46"/>
              </a:solidFill>
            </a:endParaRPr>
          </a:p>
        </p:txBody>
      </p:sp>
      <p:pic>
        <p:nvPicPr>
          <p:cNvPr id="4" name="Picture 3"/>
          <p:cNvPicPr>
            <a:picLocks noChangeAspect="1"/>
          </p:cNvPicPr>
          <p:nvPr/>
        </p:nvPicPr>
        <p:blipFill rotWithShape="1">
          <a:blip r:embed="rId3"/>
          <a:srcRect l="4514" t="15377" r="33673" b="12108"/>
          <a:stretch/>
        </p:blipFill>
        <p:spPr>
          <a:xfrm rot="5400000">
            <a:off x="1051117" y="1292933"/>
            <a:ext cx="3200400" cy="28158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rotWithShape="1">
          <a:blip r:embed="rId4"/>
          <a:srcRect l="5883" t="3909" r="29705" b="39339"/>
          <a:stretch/>
        </p:blipFill>
        <p:spPr>
          <a:xfrm>
            <a:off x="5435600" y="1100669"/>
            <a:ext cx="2724308" cy="3200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18643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123"/>
        <p:cNvGrpSpPr/>
        <p:nvPr/>
      </p:nvGrpSpPr>
      <p:grpSpPr>
        <a:xfrm>
          <a:off x="0" y="0"/>
          <a:ext cx="0" cy="0"/>
          <a:chOff x="0" y="0"/>
          <a:chExt cx="0" cy="0"/>
        </a:xfrm>
      </p:grpSpPr>
      <p:sp>
        <p:nvSpPr>
          <p:cNvPr id="7" name="Shape 94"/>
          <p:cNvSpPr txBox="1">
            <a:spLocks/>
          </p:cNvSpPr>
          <p:nvPr/>
        </p:nvSpPr>
        <p:spPr>
          <a:xfrm>
            <a:off x="-77596" y="670399"/>
            <a:ext cx="4826148" cy="516987"/>
          </a:xfrm>
          <a:prstGeom prst="rect">
            <a:avLst/>
          </a:prstGeom>
          <a:noFill/>
          <a:ln>
            <a:noFill/>
          </a:ln>
        </p:spPr>
        <p:txBody>
          <a:bodyPr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419100" indent="-342900">
              <a:lnSpc>
                <a:spcPct val="150000"/>
              </a:lnSpc>
              <a:buFont typeface="Arial" panose="020B0604020202020204" pitchFamily="34" charset="0"/>
              <a:buChar char="•"/>
            </a:pPr>
            <a:r>
              <a:rPr lang="en-US" sz="2200" b="1" dirty="0">
                <a:solidFill>
                  <a:schemeClr val="bg1"/>
                </a:solidFill>
              </a:rPr>
              <a:t>Shafts</a:t>
            </a:r>
            <a:r>
              <a:rPr lang="en-US" sz="2200" dirty="0">
                <a:solidFill>
                  <a:schemeClr val="bg1"/>
                </a:solidFill>
              </a:rPr>
              <a:t> – Lathed and milled aluminum</a:t>
            </a:r>
          </a:p>
          <a:p>
            <a:pPr marL="419100" indent="-342900">
              <a:lnSpc>
                <a:spcPct val="150000"/>
              </a:lnSpc>
              <a:buFont typeface="Arial" panose="020B0604020202020204" pitchFamily="34" charset="0"/>
              <a:buChar char="•"/>
            </a:pPr>
            <a:r>
              <a:rPr lang="en-US" sz="2200" b="1" dirty="0">
                <a:solidFill>
                  <a:schemeClr val="bg1"/>
                </a:solidFill>
              </a:rPr>
              <a:t>Safety mechanism </a:t>
            </a:r>
            <a:r>
              <a:rPr lang="en-US" sz="2200" dirty="0">
                <a:solidFill>
                  <a:schemeClr val="bg1"/>
                </a:solidFill>
              </a:rPr>
              <a:t>– Lathed and milled steel and aluminum</a:t>
            </a:r>
          </a:p>
          <a:p>
            <a:pPr marL="419100" indent="-342900">
              <a:lnSpc>
                <a:spcPct val="150000"/>
              </a:lnSpc>
              <a:buFont typeface="Arial" panose="020B0604020202020204" pitchFamily="34" charset="0"/>
              <a:buChar char="•"/>
            </a:pPr>
            <a:endParaRPr lang="en-US" sz="2200" dirty="0">
              <a:solidFill>
                <a:schemeClr val="bg1"/>
              </a:solidFill>
            </a:endParaRPr>
          </a:p>
        </p:txBody>
      </p:sp>
      <p:pic>
        <p:nvPicPr>
          <p:cNvPr id="8" name="Picture 7"/>
          <p:cNvPicPr>
            <a:picLocks noChangeAspect="1"/>
          </p:cNvPicPr>
          <p:nvPr/>
        </p:nvPicPr>
        <p:blipFill rotWithShape="1">
          <a:blip r:embed="rId3"/>
          <a:srcRect r="32008" b="15734"/>
          <a:stretch/>
        </p:blipFill>
        <p:spPr>
          <a:xfrm rot="5400000">
            <a:off x="209787" y="2642941"/>
            <a:ext cx="2075688" cy="19293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p:cNvPicPr>
            <a:picLocks noChangeAspect="1"/>
          </p:cNvPicPr>
          <p:nvPr/>
        </p:nvPicPr>
        <p:blipFill rotWithShape="1">
          <a:blip r:embed="rId4"/>
          <a:srcRect l="6846" t="-102" r="13573" b="3120"/>
          <a:stretch/>
        </p:blipFill>
        <p:spPr>
          <a:xfrm>
            <a:off x="2952805" y="2569775"/>
            <a:ext cx="2271047" cy="20756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p:cNvPicPr>
            <a:picLocks noChangeAspect="1"/>
          </p:cNvPicPr>
          <p:nvPr/>
        </p:nvPicPr>
        <p:blipFill rotWithShape="1">
          <a:blip r:embed="rId5"/>
          <a:srcRect l="3087" t="25835" r="26543" b="6530"/>
          <a:stretch/>
        </p:blipFill>
        <p:spPr>
          <a:xfrm>
            <a:off x="5964348" y="2574077"/>
            <a:ext cx="2873583" cy="20713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9" name="Shape 94"/>
          <p:cNvSpPr txBox="1">
            <a:spLocks/>
          </p:cNvSpPr>
          <p:nvPr/>
        </p:nvSpPr>
        <p:spPr>
          <a:xfrm>
            <a:off x="4338242" y="741370"/>
            <a:ext cx="4826148" cy="57006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419100" indent="-342900">
              <a:lnSpc>
                <a:spcPct val="150000"/>
              </a:lnSpc>
              <a:buFont typeface="Arial" panose="020B0604020202020204" pitchFamily="34" charset="0"/>
              <a:buChar char="•"/>
            </a:pPr>
            <a:r>
              <a:rPr lang="en-US" sz="2200" b="1" dirty="0">
                <a:solidFill>
                  <a:schemeClr val="bg1"/>
                </a:solidFill>
              </a:rPr>
              <a:t>Wooden frames </a:t>
            </a:r>
            <a:r>
              <a:rPr lang="en-US" sz="2200" dirty="0">
                <a:solidFill>
                  <a:schemeClr val="bg1"/>
                </a:solidFill>
              </a:rPr>
              <a:t>– Cut with mitre saw</a:t>
            </a:r>
          </a:p>
        </p:txBody>
      </p:sp>
      <p:sp>
        <p:nvSpPr>
          <p:cNvPr id="11" name="Shape 77"/>
          <p:cNvSpPr txBox="1">
            <a:spLocks/>
          </p:cNvSpPr>
          <p:nvPr/>
        </p:nvSpPr>
        <p:spPr>
          <a:xfrm>
            <a:off x="0" y="0"/>
            <a:ext cx="2647666" cy="46355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ct val="100000"/>
              <a:buFont typeface="PT Sans Narrow"/>
              <a:buNone/>
              <a:defRPr sz="3600" b="1" i="0" u="none" strike="noStrike" cap="none">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r>
              <a:rPr lang="en-US" sz="2400" dirty="0"/>
              <a:t>Manufacturing</a:t>
            </a:r>
            <a:endParaRPr lang="en" sz="2400" dirty="0"/>
          </a:p>
        </p:txBody>
      </p:sp>
      <p:sp>
        <p:nvSpPr>
          <p:cNvPr id="15" name="Shape 94"/>
          <p:cNvSpPr txBox="1">
            <a:spLocks/>
          </p:cNvSpPr>
          <p:nvPr/>
        </p:nvSpPr>
        <p:spPr>
          <a:xfrm>
            <a:off x="4338242" y="1324664"/>
            <a:ext cx="4826148" cy="446913"/>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419100" indent="-342900">
              <a:lnSpc>
                <a:spcPct val="150000"/>
              </a:lnSpc>
              <a:buFont typeface="Arial" panose="020B0604020202020204" pitchFamily="34" charset="0"/>
              <a:buChar char="•"/>
            </a:pPr>
            <a:r>
              <a:rPr lang="en-US" sz="2200" b="1" dirty="0">
                <a:solidFill>
                  <a:schemeClr val="bg1"/>
                </a:solidFill>
              </a:rPr>
              <a:t>Gears, keys, &amp; crank-arms </a:t>
            </a:r>
            <a:r>
              <a:rPr lang="en-US" sz="2200" dirty="0">
                <a:solidFill>
                  <a:schemeClr val="bg1"/>
                </a:solidFill>
              </a:rPr>
              <a:t>– 3D printed</a:t>
            </a:r>
          </a:p>
        </p:txBody>
      </p:sp>
      <p:sp>
        <p:nvSpPr>
          <p:cNvPr id="16" name="Shape 126"/>
          <p:cNvSpPr txBox="1"/>
          <p:nvPr/>
        </p:nvSpPr>
        <p:spPr>
          <a:xfrm>
            <a:off x="6741623" y="4775747"/>
            <a:ext cx="2402378"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David Rankin TWF B – (13)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subTnLst>
                                    <p:animClr clrSpc="rgb" dir="cw">
                                      <p:cBhvr override="childStyle">
                                        <p:cTn dur="1" fill="hold" display="0" masterRel="nextClick" afterEffect="1"/>
                                        <p:tgtEl>
                                          <p:spTgt spid="7"/>
                                        </p:tgtEl>
                                        <p:attrNameLst>
                                          <p:attrName>ppt_c</p:attrName>
                                        </p:attrNameLst>
                                      </p:cBhvr>
                                      <p:to>
                                        <a:srgbClr val="5F5F5F"/>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subTnLst>
                                    <p:animClr clrSpc="rgb" dir="cw">
                                      <p:cBhvr override="childStyle">
                                        <p:cTn dur="1" fill="hold" display="0" masterRel="nextClick" afterEffect="1"/>
                                        <p:tgtEl>
                                          <p:spTgt spid="19"/>
                                        </p:tgtEl>
                                        <p:attrNameLst>
                                          <p:attrName>ppt_c</p:attrName>
                                        </p:attrNameLst>
                                      </p:cBhvr>
                                      <p:to>
                                        <a:srgbClr val="5F5F5F"/>
                                      </p:to>
                                    </p:animClr>
                                  </p:subTnLst>
                                </p:cTn>
                              </p:par>
                              <p:par>
                                <p:cTn id="18" presetID="10" presetClass="entr" presetSubtype="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9"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123"/>
        <p:cNvGrpSpPr/>
        <p:nvPr/>
      </p:nvGrpSpPr>
      <p:grpSpPr>
        <a:xfrm>
          <a:off x="0" y="0"/>
          <a:ext cx="0" cy="0"/>
          <a:chOff x="0" y="0"/>
          <a:chExt cx="0" cy="0"/>
        </a:xfrm>
      </p:grpSpPr>
      <p:sp>
        <p:nvSpPr>
          <p:cNvPr id="13" name="Shape 94"/>
          <p:cNvSpPr txBox="1">
            <a:spLocks/>
          </p:cNvSpPr>
          <p:nvPr/>
        </p:nvSpPr>
        <p:spPr>
          <a:xfrm>
            <a:off x="438539" y="863212"/>
            <a:ext cx="8266922" cy="1085332"/>
          </a:xfrm>
          <a:prstGeom prst="rect">
            <a:avLst/>
          </a:prstGeom>
          <a:noFill/>
          <a:ln>
            <a:noFill/>
          </a:ln>
        </p:spPr>
        <p:txBody>
          <a:bodyPr lIns="91425" tIns="91425" rIns="91425" bIns="91425" numCol="3"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533400" indent="-457200" algn="ctr">
              <a:lnSpc>
                <a:spcPct val="150000"/>
              </a:lnSpc>
              <a:buClrTx/>
              <a:buFont typeface="Arial" panose="020B0604020202020204" pitchFamily="34" charset="0"/>
              <a:buChar char="•"/>
            </a:pPr>
            <a:r>
              <a:rPr lang="en-US" sz="2800" b="1" dirty="0">
                <a:solidFill>
                  <a:schemeClr val="bg1"/>
                </a:solidFill>
              </a:rPr>
              <a:t>3D Printed Gears</a:t>
            </a:r>
            <a:endParaRPr lang="en" sz="2800" b="1" dirty="0">
              <a:solidFill>
                <a:schemeClr val="bg1"/>
              </a:solidFill>
            </a:endParaRPr>
          </a:p>
          <a:p>
            <a:pPr marL="914400" indent="-457200" algn="ctr">
              <a:lnSpc>
                <a:spcPct val="150000"/>
              </a:lnSpc>
              <a:buClrTx/>
              <a:buFont typeface="Arial" panose="020B0604020202020204" pitchFamily="34" charset="0"/>
              <a:buChar char="•"/>
            </a:pPr>
            <a:r>
              <a:rPr lang="en-US" sz="2800" b="1" dirty="0">
                <a:solidFill>
                  <a:schemeClr val="bg1"/>
                </a:solidFill>
              </a:rPr>
              <a:t>Generator</a:t>
            </a:r>
          </a:p>
          <a:p>
            <a:pPr marL="533400" indent="-457200" algn="ctr">
              <a:lnSpc>
                <a:spcPct val="150000"/>
              </a:lnSpc>
              <a:buClrTx/>
              <a:buFont typeface="Arial" panose="020B0604020202020204" pitchFamily="34" charset="0"/>
              <a:buChar char="•"/>
            </a:pPr>
            <a:r>
              <a:rPr lang="en-US" sz="2800" b="1" dirty="0">
                <a:solidFill>
                  <a:schemeClr val="bg1"/>
                </a:solidFill>
              </a:rPr>
              <a:t>Wiring</a:t>
            </a:r>
          </a:p>
        </p:txBody>
      </p:sp>
      <p:sp>
        <p:nvSpPr>
          <p:cNvPr id="9" name="Shape 77"/>
          <p:cNvSpPr txBox="1">
            <a:spLocks/>
          </p:cNvSpPr>
          <p:nvPr/>
        </p:nvSpPr>
        <p:spPr>
          <a:xfrm>
            <a:off x="0" y="0"/>
            <a:ext cx="2647666" cy="46355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ct val="100000"/>
              <a:buFont typeface="PT Sans Narrow"/>
              <a:buNone/>
              <a:defRPr sz="3600" b="1" i="0" u="none" strike="noStrike" cap="none">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r>
              <a:rPr lang="en-US" sz="2400" dirty="0"/>
              <a:t>Testing</a:t>
            </a:r>
            <a:endParaRPr lang="en" sz="2400" dirty="0"/>
          </a:p>
        </p:txBody>
      </p:sp>
      <p:sp>
        <p:nvSpPr>
          <p:cNvPr id="7" name="Shape 126"/>
          <p:cNvSpPr txBox="1"/>
          <p:nvPr/>
        </p:nvSpPr>
        <p:spPr>
          <a:xfrm>
            <a:off x="6741623" y="4825625"/>
            <a:ext cx="2402378"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David Rankin TWF B – (14)</a:t>
            </a:r>
          </a:p>
        </p:txBody>
      </p:sp>
      <p:pic>
        <p:nvPicPr>
          <p:cNvPr id="2" name="Picture 1"/>
          <p:cNvPicPr>
            <a:picLocks noChangeAspect="1"/>
          </p:cNvPicPr>
          <p:nvPr/>
        </p:nvPicPr>
        <p:blipFill>
          <a:blip r:embed="rId3"/>
          <a:stretch>
            <a:fillRect/>
          </a:stretch>
        </p:blipFill>
        <p:spPr>
          <a:xfrm>
            <a:off x="5970425" y="2756618"/>
            <a:ext cx="2985274" cy="1828800"/>
          </a:xfrm>
          <a:prstGeom prst="rect">
            <a:avLst/>
          </a:prstGeom>
          <a:solidFill>
            <a:srgbClr val="FFFFFF">
              <a:shade val="85000"/>
            </a:srgbClr>
          </a:solidFill>
          <a:ln w="88900" cap="sq">
            <a:solidFill>
              <a:srgbClr val="565656"/>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nvPicPr>
        <p:blipFill>
          <a:blip r:embed="rId4"/>
          <a:stretch>
            <a:fillRect/>
          </a:stretch>
        </p:blipFill>
        <p:spPr>
          <a:xfrm>
            <a:off x="3089845" y="2756618"/>
            <a:ext cx="2438400" cy="1828800"/>
          </a:xfrm>
          <a:prstGeom prst="rect">
            <a:avLst/>
          </a:prstGeom>
          <a:solidFill>
            <a:srgbClr val="FFFFFF">
              <a:shade val="85000"/>
            </a:srgbClr>
          </a:solidFill>
          <a:ln w="88900" cap="sq">
            <a:solidFill>
              <a:srgbClr val="565656"/>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5"/>
          <a:stretch>
            <a:fillRect/>
          </a:stretch>
        </p:blipFill>
        <p:spPr>
          <a:xfrm>
            <a:off x="209266" y="2756618"/>
            <a:ext cx="2438400" cy="1828800"/>
          </a:xfrm>
          <a:prstGeom prst="rect">
            <a:avLst/>
          </a:prstGeom>
          <a:solidFill>
            <a:srgbClr val="FFFFFF">
              <a:shade val="85000"/>
            </a:srgbClr>
          </a:solidFill>
          <a:ln w="88900" cap="sq">
            <a:solidFill>
              <a:srgbClr val="565656"/>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4119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subTnLst>
                                    <p:animClr clrSpc="rgb" dir="cw">
                                      <p:cBhvr override="childStyle">
                                        <p:cTn dur="1" fill="hold" display="0" masterRel="nextClick" afterEffect="1"/>
                                        <p:tgtEl>
                                          <p:spTgt spid="13">
                                            <p:txEl>
                                              <p:pRg st="0" end="0"/>
                                            </p:txEl>
                                          </p:spTgt>
                                        </p:tgtEl>
                                        <p:attrNameLst>
                                          <p:attrName>ppt_c</p:attrName>
                                        </p:attrNameLst>
                                      </p:cBhvr>
                                      <p:to>
                                        <a:srgbClr val="5F5F5F"/>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subTnLst>
                                    <p:animClr clrSpc="rgb" dir="cw">
                                      <p:cBhvr override="childStyle">
                                        <p:cTn dur="1" fill="hold" display="0" masterRel="nextClick" afterEffect="1"/>
                                        <p:tgtEl>
                                          <p:spTgt spid="13">
                                            <p:txEl>
                                              <p:pRg st="1" end="1"/>
                                            </p:txEl>
                                          </p:spTgt>
                                        </p:tgtEl>
                                        <p:attrNameLst>
                                          <p:attrName>ppt_c</p:attrName>
                                        </p:attrNameLst>
                                      </p:cBhvr>
                                      <p:to>
                                        <a:srgbClr val="5F5F5F"/>
                                      </p:to>
                                    </p:animClr>
                                  </p:sub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xEl>
                                              <p:pRg st="2" end="2"/>
                                            </p:txEl>
                                          </p:spTgt>
                                        </p:tgtEl>
                                        <p:attrNameLst>
                                          <p:attrName>style.visibility</p:attrName>
                                        </p:attrNameLst>
                                      </p:cBhvr>
                                      <p:to>
                                        <p:strVal val="visible"/>
                                      </p:to>
                                    </p:set>
                                    <p:animEffect transition="in" filter="fade">
                                      <p:cBhvr>
                                        <p:cTn id="20" dur="500"/>
                                        <p:tgtEl>
                                          <p:spTgt spid="13">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123"/>
        <p:cNvGrpSpPr/>
        <p:nvPr/>
      </p:nvGrpSpPr>
      <p:grpSpPr>
        <a:xfrm>
          <a:off x="0" y="0"/>
          <a:ext cx="0" cy="0"/>
          <a:chOff x="0" y="0"/>
          <a:chExt cx="0" cy="0"/>
        </a:xfrm>
      </p:grpSpPr>
      <p:sp>
        <p:nvSpPr>
          <p:cNvPr id="13" name="Shape 94"/>
          <p:cNvSpPr txBox="1">
            <a:spLocks/>
          </p:cNvSpPr>
          <p:nvPr/>
        </p:nvSpPr>
        <p:spPr>
          <a:xfrm>
            <a:off x="1695363" y="2460335"/>
            <a:ext cx="5803974" cy="2306928"/>
          </a:xfrm>
          <a:prstGeom prst="rect">
            <a:avLst/>
          </a:prstGeom>
          <a:noFill/>
          <a:ln>
            <a:noFill/>
          </a:ln>
        </p:spPr>
        <p:txBody>
          <a:bodyPr lIns="91425" tIns="91425" rIns="91425" bIns="91425" numCol="2"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533400" indent="-457200">
              <a:lnSpc>
                <a:spcPct val="150000"/>
              </a:lnSpc>
              <a:buClrTx/>
              <a:buFont typeface="Arial" panose="020B0604020202020204" pitchFamily="34" charset="0"/>
              <a:buChar char="•"/>
            </a:pPr>
            <a:r>
              <a:rPr lang="en-US" sz="2800" b="1" dirty="0">
                <a:solidFill>
                  <a:srgbClr val="000000"/>
                </a:solidFill>
              </a:rPr>
              <a:t>Gear Safety </a:t>
            </a:r>
            <a:endParaRPr lang="en" sz="2800" b="1" dirty="0">
              <a:solidFill>
                <a:srgbClr val="000000"/>
              </a:solidFill>
            </a:endParaRPr>
          </a:p>
          <a:p>
            <a:pPr marL="533400" indent="-457200">
              <a:lnSpc>
                <a:spcPct val="150000"/>
              </a:lnSpc>
              <a:buClrTx/>
              <a:buFont typeface="Arial" panose="020B0604020202020204" pitchFamily="34" charset="0"/>
              <a:buChar char="•"/>
            </a:pPr>
            <a:r>
              <a:rPr lang="en-US" sz="2800" b="1" dirty="0">
                <a:solidFill>
                  <a:srgbClr val="000000"/>
                </a:solidFill>
              </a:rPr>
              <a:t>Circuit Puzzle </a:t>
            </a:r>
          </a:p>
          <a:p>
            <a:pPr marL="533400" indent="-457200">
              <a:lnSpc>
                <a:spcPct val="150000"/>
              </a:lnSpc>
              <a:buClrTx/>
              <a:buFont typeface="Arial" panose="020B0604020202020204" pitchFamily="34" charset="0"/>
              <a:buChar char="•"/>
            </a:pPr>
            <a:r>
              <a:rPr lang="en-US" sz="2800" b="1" dirty="0">
                <a:solidFill>
                  <a:srgbClr val="000000"/>
                </a:solidFill>
              </a:rPr>
              <a:t>Slot Car Race</a:t>
            </a:r>
          </a:p>
          <a:p>
            <a:pPr marL="533400" indent="-457200">
              <a:lnSpc>
                <a:spcPct val="150000"/>
              </a:lnSpc>
              <a:buClrTx/>
              <a:buFont typeface="Arial" panose="020B0604020202020204" pitchFamily="34" charset="0"/>
              <a:buChar char="•"/>
            </a:pPr>
            <a:r>
              <a:rPr lang="en-US" sz="2800" b="1" dirty="0">
                <a:solidFill>
                  <a:srgbClr val="000000"/>
                </a:solidFill>
              </a:rPr>
              <a:t>Ease-of-Use</a:t>
            </a:r>
          </a:p>
          <a:p>
            <a:pPr marL="533400" indent="-457200">
              <a:lnSpc>
                <a:spcPct val="150000"/>
              </a:lnSpc>
              <a:buClrTx/>
              <a:buFont typeface="Arial" panose="020B0604020202020204" pitchFamily="34" charset="0"/>
              <a:buChar char="•"/>
            </a:pPr>
            <a:r>
              <a:rPr lang="en-US" sz="2800" b="1" dirty="0">
                <a:solidFill>
                  <a:srgbClr val="000000"/>
                </a:solidFill>
              </a:rPr>
              <a:t>Portability</a:t>
            </a:r>
          </a:p>
          <a:p>
            <a:pPr marL="533400" indent="-457200">
              <a:lnSpc>
                <a:spcPct val="150000"/>
              </a:lnSpc>
              <a:buClrTx/>
              <a:buFont typeface="Arial" panose="020B0604020202020204" pitchFamily="34" charset="0"/>
              <a:buChar char="•"/>
            </a:pPr>
            <a:r>
              <a:rPr lang="en-US" sz="2800" b="1" dirty="0">
                <a:solidFill>
                  <a:srgbClr val="000000"/>
                </a:solidFill>
              </a:rPr>
              <a:t>Durability</a:t>
            </a:r>
          </a:p>
        </p:txBody>
      </p:sp>
      <p:pic>
        <p:nvPicPr>
          <p:cNvPr id="15" name="Picture 14"/>
          <p:cNvPicPr>
            <a:picLocks noChangeAspect="1"/>
          </p:cNvPicPr>
          <p:nvPr/>
        </p:nvPicPr>
        <p:blipFill rotWithShape="1">
          <a:blip r:embed="rId3"/>
          <a:srcRect l="5443" t="7792"/>
          <a:stretch/>
        </p:blipFill>
        <p:spPr>
          <a:xfrm>
            <a:off x="5049031" y="448655"/>
            <a:ext cx="2750556" cy="2011680"/>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p:cNvPicPr>
            <a:picLocks noChangeAspect="1"/>
          </p:cNvPicPr>
          <p:nvPr/>
        </p:nvPicPr>
        <p:blipFill rotWithShape="1">
          <a:blip r:embed="rId4"/>
          <a:srcRect l="5802" t="12675" r="14197" b="10947"/>
          <a:stretch/>
        </p:blipFill>
        <p:spPr>
          <a:xfrm>
            <a:off x="1323833" y="429192"/>
            <a:ext cx="2809413" cy="2011680"/>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Shape 77"/>
          <p:cNvSpPr txBox="1">
            <a:spLocks/>
          </p:cNvSpPr>
          <p:nvPr/>
        </p:nvSpPr>
        <p:spPr>
          <a:xfrm>
            <a:off x="0" y="0"/>
            <a:ext cx="2647666" cy="46355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ct val="100000"/>
              <a:buFont typeface="PT Sans Narrow"/>
              <a:buNone/>
              <a:defRPr sz="3600" b="1" i="0" u="none" strike="noStrike" cap="none">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r>
              <a:rPr lang="en-US" sz="2400" dirty="0"/>
              <a:t>Testing</a:t>
            </a:r>
            <a:endParaRPr lang="en" sz="2400" dirty="0"/>
          </a:p>
        </p:txBody>
      </p:sp>
      <p:sp>
        <p:nvSpPr>
          <p:cNvPr id="7" name="Shape 126"/>
          <p:cNvSpPr txBox="1"/>
          <p:nvPr/>
        </p:nvSpPr>
        <p:spPr>
          <a:xfrm>
            <a:off x="6741623" y="4825625"/>
            <a:ext cx="2402378"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David Rankin TWF B – (15)</a:t>
            </a:r>
          </a:p>
        </p:txBody>
      </p:sp>
    </p:spTree>
    <p:extLst>
      <p:ext uri="{BB962C8B-B14F-4D97-AF65-F5344CB8AC3E}">
        <p14:creationId xmlns:p14="http://schemas.microsoft.com/office/powerpoint/2010/main" val="192853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subTnLst>
                                    <p:animClr clrSpc="rgb" dir="cw">
                                      <p:cBhvr override="childStyle">
                                        <p:cTn dur="1" fill="hold" display="0" masterRel="nextClick" afterEffect="1"/>
                                        <p:tgtEl>
                                          <p:spTgt spid="13">
                                            <p:txEl>
                                              <p:pRg st="0" end="0"/>
                                            </p:txEl>
                                          </p:spTgt>
                                        </p:tgtEl>
                                        <p:attrNameLst>
                                          <p:attrName>ppt_c</p:attrName>
                                        </p:attrNameLst>
                                      </p:cBhvr>
                                      <p:to>
                                        <a:srgbClr val="777777"/>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subTnLst>
                                    <p:animClr clrSpc="rgb" dir="cw">
                                      <p:cBhvr override="childStyle">
                                        <p:cTn dur="1" fill="hold" display="0" masterRel="nextClick" afterEffect="1"/>
                                        <p:tgtEl>
                                          <p:spTgt spid="13">
                                            <p:txEl>
                                              <p:pRg st="1" end="1"/>
                                            </p:txEl>
                                          </p:spTgt>
                                        </p:tgtEl>
                                        <p:attrNameLst>
                                          <p:attrName>ppt_c</p:attrName>
                                        </p:attrNameLst>
                                      </p:cBhvr>
                                      <p:to>
                                        <a:srgbClr val="777777"/>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subTnLst>
                                    <p:animClr clrSpc="rgb" dir="cw">
                                      <p:cBhvr override="childStyle">
                                        <p:cTn dur="1" fill="hold" display="0" masterRel="nextClick" afterEffect="1"/>
                                        <p:tgtEl>
                                          <p:spTgt spid="13">
                                            <p:txEl>
                                              <p:pRg st="2" end="2"/>
                                            </p:txEl>
                                          </p:spTgt>
                                        </p:tgtEl>
                                        <p:attrNameLst>
                                          <p:attrName>ppt_c</p:attrName>
                                        </p:attrNameLst>
                                      </p:cBhvr>
                                      <p:to>
                                        <a:srgbClr val="777777"/>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subTnLst>
                                    <p:animClr clrSpc="rgb" dir="cw">
                                      <p:cBhvr override="childStyle">
                                        <p:cTn dur="1" fill="hold" display="0" masterRel="nextClick" afterEffect="1"/>
                                        <p:tgtEl>
                                          <p:spTgt spid="13">
                                            <p:txEl>
                                              <p:pRg st="3" end="3"/>
                                            </p:txEl>
                                          </p:spTgt>
                                        </p:tgtEl>
                                        <p:attrNameLst>
                                          <p:attrName>ppt_c</p:attrName>
                                        </p:attrNameLst>
                                      </p:cBhvr>
                                      <p:to>
                                        <a:srgbClr val="777777"/>
                                      </p:to>
                                    </p:animClr>
                                  </p:sub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subTnLst>
                                    <p:animClr clrSpc="rgb" dir="cw">
                                      <p:cBhvr override="childStyle">
                                        <p:cTn dur="1" fill="hold" display="0" masterRel="nextClick" afterEffect="1"/>
                                        <p:tgtEl>
                                          <p:spTgt spid="13">
                                            <p:txEl>
                                              <p:pRg st="4" end="4"/>
                                            </p:txEl>
                                          </p:spTgt>
                                        </p:tgtEl>
                                        <p:attrNameLst>
                                          <p:attrName>ppt_c</p:attrName>
                                        </p:attrNameLst>
                                      </p:cBhvr>
                                      <p:to>
                                        <a:srgbClr val="777777"/>
                                      </p:to>
                                    </p:animClr>
                                  </p:sub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xEl>
                                              <p:pRg st="5" end="5"/>
                                            </p:txEl>
                                          </p:spTgt>
                                        </p:tgtEl>
                                        <p:attrNameLst>
                                          <p:attrName>style.visibility</p:attrName>
                                        </p:attrNameLst>
                                      </p:cBhvr>
                                      <p:to>
                                        <p:strVal val="visible"/>
                                      </p:to>
                                    </p:set>
                                    <p:animEffect transition="in" filter="fade">
                                      <p:cBhvr>
                                        <p:cTn id="32" dur="500"/>
                                        <p:tgtEl>
                                          <p:spTgt spid="1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
        <p:cNvGrpSpPr/>
        <p:nvPr/>
      </p:nvGrpSpPr>
      <p:grpSpPr>
        <a:xfrm>
          <a:off x="0" y="0"/>
          <a:ext cx="0" cy="0"/>
          <a:chOff x="0" y="0"/>
          <a:chExt cx="0" cy="0"/>
        </a:xfrm>
      </p:grpSpPr>
      <p:sp>
        <p:nvSpPr>
          <p:cNvPr id="5" name="Shape 126"/>
          <p:cNvSpPr txBox="1"/>
          <p:nvPr/>
        </p:nvSpPr>
        <p:spPr>
          <a:xfrm>
            <a:off x="3196938" y="4767263"/>
            <a:ext cx="5947063" cy="309562"/>
          </a:xfrm>
          <a:prstGeom prst="rect">
            <a:avLst/>
          </a:prstGeom>
          <a:noFill/>
          <a:ln>
            <a:noFill/>
          </a:ln>
        </p:spPr>
        <p:txBody>
          <a:bodyPr lIns="91425" tIns="91425" rIns="91425" bIns="91425" anchor="t" anchorCtr="0">
            <a:noAutofit/>
          </a:bodyPr>
          <a:lstStyle/>
          <a:p>
            <a:pPr lvl="0" rtl="0">
              <a:spcBef>
                <a:spcPts val="0"/>
              </a:spcBef>
              <a:buNone/>
            </a:pPr>
            <a:r>
              <a:rPr lang="en" dirty="0">
                <a:solidFill>
                  <a:schemeClr val="bg1"/>
                </a:solidFill>
              </a:rPr>
              <a:t>David Rankin 4/19/2017 The Wonder Factory STEM Display B - Team 15</a:t>
            </a:r>
          </a:p>
        </p:txBody>
      </p:sp>
      <p:pic>
        <p:nvPicPr>
          <p:cNvPr id="3" name="Video Apr 20, 4 49 56 PM">
            <a:hlinkClick r:id="" action="ppaction://media"/>
          </p:cNvPr>
          <p:cNvPicPr>
            <a:picLocks noChangeAspect="1"/>
          </p:cNvPicPr>
          <p:nvPr>
            <a:videoFile r:link="rId1"/>
            <p:extLst>
              <p:ext uri="{DAA4B4D4-6D71-4841-9C94-3DE7FCFB9230}">
                <p14:media xmlns:p14="http://schemas.microsoft.com/office/powerpoint/2010/main" r:embed="rId2">
                  <p14:trim st="2417" end="2961.3333"/>
                </p14:media>
              </p:ext>
            </p:extLst>
          </p:nvPr>
        </p:nvPicPr>
        <p:blipFill>
          <a:blip r:embed="rId5"/>
          <a:stretch>
            <a:fillRect/>
          </a:stretch>
        </p:blipFill>
        <p:spPr>
          <a:xfrm>
            <a:off x="0" y="0"/>
            <a:ext cx="9355090" cy="5262238"/>
          </a:xfrm>
          <a:prstGeom prst="rect">
            <a:avLst/>
          </a:prstGeom>
        </p:spPr>
      </p:pic>
      <p:sp>
        <p:nvSpPr>
          <p:cNvPr id="4" name="Right Arrow 9"/>
          <p:cNvSpPr/>
          <p:nvPr/>
        </p:nvSpPr>
        <p:spPr>
          <a:xfrm rot="15361732">
            <a:off x="3926248" y="2800783"/>
            <a:ext cx="1314619" cy="323417"/>
          </a:xfrm>
          <a:prstGeom prst="rightArrow">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16326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055" fill="hold"/>
                                        <p:tgtEl>
                                          <p:spTgt spid="3"/>
                                        </p:tgtEl>
                                      </p:cBhvr>
                                    </p:cmd>
                                  </p:childTnLst>
                                </p:cTn>
                              </p:par>
                              <p:par>
                                <p:cTn id="7" presetID="10" presetClass="exit" presetSubtype="0" fill="hold" grpId="0" nodeType="withEffect">
                                  <p:stCondLst>
                                    <p:cond delay="4000"/>
                                  </p:stCondLst>
                                  <p:childTnLst>
                                    <p:animEffect transition="out" filter="fade">
                                      <p:cBhvr>
                                        <p:cTn id="8" dur="3000"/>
                                        <p:tgtEl>
                                          <p:spTgt spid="4"/>
                                        </p:tgtEl>
                                      </p:cBhvr>
                                    </p:animEffect>
                                    <p:set>
                                      <p:cBhvr>
                                        <p:cTn id="9" dur="1" fill="hold">
                                          <p:stCondLst>
                                            <p:cond delay="2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fill="hold" display="0">
                  <p:stCondLst>
                    <p:cond delay="indefinite"/>
                  </p:stCondLst>
                </p:cTn>
                <p:tgtEl>
                  <p:spTgt spid="3"/>
                </p:tgtEl>
              </p:cMediaNode>
            </p:video>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Shape 123"/>
        <p:cNvGrpSpPr/>
        <p:nvPr/>
      </p:nvGrpSpPr>
      <p:grpSpPr>
        <a:xfrm>
          <a:off x="0" y="0"/>
          <a:ext cx="0" cy="0"/>
          <a:chOff x="0" y="0"/>
          <a:chExt cx="0" cy="0"/>
        </a:xfrm>
      </p:grpSpPr>
      <p:sp>
        <p:nvSpPr>
          <p:cNvPr id="7" name="Shape 94"/>
          <p:cNvSpPr txBox="1">
            <a:spLocks/>
          </p:cNvSpPr>
          <p:nvPr/>
        </p:nvSpPr>
        <p:spPr>
          <a:xfrm>
            <a:off x="-77595" y="465668"/>
            <a:ext cx="3893138" cy="1176868"/>
          </a:xfrm>
          <a:prstGeom prst="rect">
            <a:avLst/>
          </a:prstGeom>
          <a:noFill/>
          <a:ln>
            <a:noFill/>
          </a:ln>
        </p:spPr>
        <p:txBody>
          <a:bodyPr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419100" indent="-342900">
              <a:lnSpc>
                <a:spcPct val="150000"/>
              </a:lnSpc>
              <a:buFont typeface="Arial" panose="020B0604020202020204" pitchFamily="34" charset="0"/>
              <a:buChar char="•"/>
            </a:pPr>
            <a:r>
              <a:rPr lang="en-US" b="1" dirty="0">
                <a:solidFill>
                  <a:schemeClr val="bg1"/>
                </a:solidFill>
              </a:rPr>
              <a:t>Lowered front gear ratio</a:t>
            </a:r>
          </a:p>
          <a:p>
            <a:pPr marL="419100" indent="-342900">
              <a:spcBef>
                <a:spcPts val="800"/>
              </a:spcBef>
              <a:buFont typeface="Arial" panose="020B0604020202020204" pitchFamily="34" charset="0"/>
              <a:buChar char="•"/>
            </a:pPr>
            <a:r>
              <a:rPr lang="en-US" b="1" dirty="0">
                <a:solidFill>
                  <a:schemeClr val="bg1"/>
                </a:solidFill>
              </a:rPr>
              <a:t>Widened front gears and removed hub</a:t>
            </a:r>
          </a:p>
        </p:txBody>
      </p:sp>
      <p:sp>
        <p:nvSpPr>
          <p:cNvPr id="19" name="Shape 94"/>
          <p:cNvSpPr txBox="1">
            <a:spLocks/>
          </p:cNvSpPr>
          <p:nvPr/>
        </p:nvSpPr>
        <p:spPr>
          <a:xfrm>
            <a:off x="4395449" y="465668"/>
            <a:ext cx="4826148" cy="1176867"/>
          </a:xfrm>
          <a:prstGeom prst="rect">
            <a:avLst/>
          </a:prstGeom>
          <a:noFill/>
          <a:ln>
            <a:noFill/>
          </a:ln>
        </p:spPr>
        <p:txBody>
          <a:bodyPr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419100" indent="-342900">
              <a:lnSpc>
                <a:spcPct val="150000"/>
              </a:lnSpc>
              <a:buFont typeface="Arial" panose="020B0604020202020204" pitchFamily="34" charset="0"/>
              <a:buChar char="•"/>
            </a:pPr>
            <a:r>
              <a:rPr lang="en-US" b="1" dirty="0">
                <a:solidFill>
                  <a:schemeClr val="bg1"/>
                </a:solidFill>
              </a:rPr>
              <a:t>Added resistor to circuit puzzle</a:t>
            </a:r>
          </a:p>
          <a:p>
            <a:pPr marL="419100" indent="-342900">
              <a:lnSpc>
                <a:spcPct val="150000"/>
              </a:lnSpc>
              <a:buFont typeface="Arial" panose="020B0604020202020204" pitchFamily="34" charset="0"/>
              <a:buChar char="•"/>
            </a:pPr>
            <a:r>
              <a:rPr lang="en-US" b="1" dirty="0">
                <a:solidFill>
                  <a:schemeClr val="bg1"/>
                </a:solidFill>
              </a:rPr>
              <a:t>Added circuit breaker and diode</a:t>
            </a:r>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l="21731" t="30104" r="26304" b="8579"/>
          <a:stretch/>
        </p:blipFill>
        <p:spPr>
          <a:xfrm rot="5400000">
            <a:off x="4790210" y="2721118"/>
            <a:ext cx="2066513" cy="1828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p:cNvPicPr>
            <a:picLocks noChangeAspect="1"/>
          </p:cNvPicPr>
          <p:nvPr/>
        </p:nvPicPr>
        <p:blipFill rotWithShape="1">
          <a:blip r:embed="rId4" cstate="print">
            <a:extLst>
              <a:ext uri="{28A0092B-C50C-407E-A947-70E740481C1C}">
                <a14:useLocalDpi xmlns:a14="http://schemas.microsoft.com/office/drawing/2010/main" val="0"/>
              </a:ext>
            </a:extLst>
          </a:blip>
          <a:srcRect l="13727" t="11502" r="12609" b="1398"/>
          <a:stretch/>
        </p:blipFill>
        <p:spPr>
          <a:xfrm rot="5400000">
            <a:off x="6952940" y="2718986"/>
            <a:ext cx="2062250" cy="1828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Shape 77"/>
          <p:cNvSpPr txBox="1">
            <a:spLocks/>
          </p:cNvSpPr>
          <p:nvPr/>
        </p:nvSpPr>
        <p:spPr>
          <a:xfrm>
            <a:off x="-1" y="0"/>
            <a:ext cx="3092335" cy="463550"/>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ct val="100000"/>
              <a:buFont typeface="PT Sans Narrow"/>
              <a:buNone/>
              <a:defRPr sz="3600" b="1" i="0" u="none" strike="noStrike" cap="none">
                <a:solidFill>
                  <a:schemeClr val="accent1"/>
                </a:solidFill>
                <a:latin typeface="PT Sans Narrow"/>
                <a:ea typeface="PT Sans Narrow"/>
                <a:cs typeface="PT Sans Narrow"/>
                <a:sym typeface="PT Sans Narrow"/>
              </a:defRPr>
            </a:lvl1pPr>
            <a:lvl2pPr lvl="1">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2pPr>
            <a:lvl3pPr lvl="2">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3pPr>
            <a:lvl4pPr lvl="3">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4pPr>
            <a:lvl5pPr lvl="4">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5pPr>
            <a:lvl6pPr lvl="5">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6pPr>
            <a:lvl7pPr lvl="6">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7pPr>
            <a:lvl8pPr lvl="7">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8pPr>
            <a:lvl9pPr lvl="8">
              <a:spcBef>
                <a:spcPts val="0"/>
              </a:spcBef>
              <a:buClr>
                <a:schemeClr val="accent1"/>
              </a:buClr>
              <a:buSzPct val="100000"/>
              <a:buFont typeface="PT Sans Narrow"/>
              <a:buNone/>
              <a:defRPr sz="3600" b="1">
                <a:solidFill>
                  <a:schemeClr val="accent1"/>
                </a:solidFill>
                <a:latin typeface="PT Sans Narrow"/>
                <a:ea typeface="PT Sans Narrow"/>
                <a:cs typeface="PT Sans Narrow"/>
                <a:sym typeface="PT Sans Narrow"/>
              </a:defRPr>
            </a:lvl9pPr>
          </a:lstStyle>
          <a:p>
            <a:r>
              <a:rPr lang="en-US" sz="2400" dirty="0"/>
              <a:t>Final Design Modifications</a:t>
            </a:r>
            <a:endParaRPr lang="en" sz="2400" dirty="0"/>
          </a:p>
        </p:txBody>
      </p:sp>
      <p:pic>
        <p:nvPicPr>
          <p:cNvPr id="2" name="Picture 1" descr="Photo Apr 19, 3 16 09 PM.jpg"/>
          <p:cNvPicPr>
            <a:picLocks noChangeAspect="1"/>
          </p:cNvPicPr>
          <p:nvPr/>
        </p:nvPicPr>
        <p:blipFill>
          <a:blip r:embed="rId5"/>
          <a:srcRect l="12696" t="21504" r="14259" b="15722"/>
          <a:stretch>
            <a:fillRect/>
          </a:stretch>
        </p:blipFill>
        <p:spPr>
          <a:xfrm>
            <a:off x="466264" y="2307683"/>
            <a:ext cx="3659649" cy="23675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Shape 94"/>
          <p:cNvSpPr txBox="1">
            <a:spLocks/>
          </p:cNvSpPr>
          <p:nvPr/>
        </p:nvSpPr>
        <p:spPr>
          <a:xfrm>
            <a:off x="4392926" y="1741023"/>
            <a:ext cx="4826148" cy="371756"/>
          </a:xfrm>
          <a:prstGeom prst="rect">
            <a:avLst/>
          </a:prstGeom>
          <a:noFill/>
          <a:ln>
            <a:noFill/>
          </a:ln>
        </p:spPr>
        <p:txBody>
          <a:bodyPr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PT Sans Narrow"/>
              <a:buNone/>
              <a:defRPr sz="2400" b="0" i="0" u="none" strike="noStrike" cap="none">
                <a:solidFill>
                  <a:schemeClr val="dk2"/>
                </a:solidFill>
                <a:latin typeface="PT Sans Narrow"/>
                <a:ea typeface="PT Sans Narrow"/>
                <a:cs typeface="PT Sans Narrow"/>
                <a:sym typeface="PT Sans Narrow"/>
              </a:defRPr>
            </a:lvl1pPr>
            <a:lvl2pPr marR="0" lvl="1"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2pPr>
            <a:lvl3pPr marR="0" lvl="2"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3pPr>
            <a:lvl4pPr marR="0" lvl="3"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4pPr>
            <a:lvl5pPr marR="0" lvl="4"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5pPr>
            <a:lvl6pPr marR="0" lvl="5"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6pPr>
            <a:lvl7pPr marR="0" lvl="6"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7pPr>
            <a:lvl8pPr marR="0" lvl="7"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8pPr>
            <a:lvl9pPr marR="0" lvl="8" algn="l" rtl="0">
              <a:lnSpc>
                <a:spcPct val="115000"/>
              </a:lnSpc>
              <a:spcBef>
                <a:spcPts val="0"/>
              </a:spcBef>
              <a:spcAft>
                <a:spcPts val="1600"/>
              </a:spcAft>
              <a:buClr>
                <a:schemeClr val="dk2"/>
              </a:buClr>
              <a:buFont typeface="Open Sans"/>
              <a:buNone/>
              <a:defRPr sz="1400" b="0" i="0" u="none" strike="noStrike" cap="none">
                <a:solidFill>
                  <a:schemeClr val="dk2"/>
                </a:solidFill>
                <a:latin typeface="Open Sans"/>
                <a:ea typeface="Open Sans"/>
                <a:cs typeface="Open Sans"/>
                <a:sym typeface="Open Sans"/>
              </a:defRPr>
            </a:lvl9pPr>
          </a:lstStyle>
          <a:p>
            <a:pPr marL="419100" indent="-342900">
              <a:lnSpc>
                <a:spcPct val="150000"/>
              </a:lnSpc>
              <a:buFont typeface="Arial" panose="020B0604020202020204" pitchFamily="34" charset="0"/>
              <a:buChar char="•"/>
            </a:pPr>
            <a:r>
              <a:rPr lang="en-US" b="1" dirty="0">
                <a:solidFill>
                  <a:schemeClr val="bg1"/>
                </a:solidFill>
              </a:rPr>
              <a:t>Installed cover over generator</a:t>
            </a:r>
          </a:p>
        </p:txBody>
      </p:sp>
      <p:sp>
        <p:nvSpPr>
          <p:cNvPr id="12" name="Shape 126"/>
          <p:cNvSpPr txBox="1"/>
          <p:nvPr/>
        </p:nvSpPr>
        <p:spPr>
          <a:xfrm>
            <a:off x="6741623" y="4775747"/>
            <a:ext cx="2402378" cy="309562"/>
          </a:xfrm>
          <a:prstGeom prst="rect">
            <a:avLst/>
          </a:prstGeom>
          <a:noFill/>
          <a:ln>
            <a:noFill/>
          </a:ln>
        </p:spPr>
        <p:txBody>
          <a:bodyPr lIns="91425" tIns="91425" rIns="91425" bIns="91425" anchor="ctr" anchorCtr="0">
            <a:noAutofit/>
          </a:bodyPr>
          <a:lstStyle/>
          <a:p>
            <a:pPr lvl="0" algn="r" rtl="0">
              <a:spcBef>
                <a:spcPts val="0"/>
              </a:spcBef>
              <a:buNone/>
            </a:pPr>
            <a:r>
              <a:rPr lang="en" dirty="0">
                <a:solidFill>
                  <a:schemeClr val="bg1"/>
                </a:solidFill>
              </a:rPr>
              <a:t>David Rankin TWF B – (17)</a:t>
            </a:r>
          </a:p>
        </p:txBody>
      </p:sp>
    </p:spTree>
    <p:extLst>
      <p:ext uri="{BB962C8B-B14F-4D97-AF65-F5344CB8AC3E}">
        <p14:creationId xmlns:p14="http://schemas.microsoft.com/office/powerpoint/2010/main" val="3651448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subTnLst>
                                    <p:animClr clrSpc="rgb" dir="cw">
                                      <p:cBhvr override="childStyle">
                                        <p:cTn dur="1" fill="hold" display="0" masterRel="nextClick" afterEffect="1"/>
                                        <p:tgtEl>
                                          <p:spTgt spid="7">
                                            <p:txEl>
                                              <p:pRg st="0" end="0"/>
                                            </p:txEl>
                                          </p:spTgt>
                                        </p:tgtEl>
                                        <p:attrNameLst>
                                          <p:attrName>ppt_c</p:attrName>
                                        </p:attrNameLst>
                                      </p:cBhvr>
                                      <p:to>
                                        <a:srgbClr val="5F5F5F"/>
                                      </p:to>
                                    </p:animClr>
                                  </p:subTnLst>
                                </p:cTn>
                              </p:par>
                              <p:par>
                                <p:cTn id="8" presetID="10" presetClass="entr" presetSubtype="0" fill="hold" grpId="0" nodeType="withEffect">
                                  <p:stCondLst>
                                    <p:cond delay="0"/>
                                  </p:stCondLst>
                                  <p:childTnLst>
                                    <p:set>
                                      <p:cBhvr>
                                        <p:cTn id="9" dur="1" fill="hold">
                                          <p:stCondLst>
                                            <p:cond delay="0"/>
                                          </p:stCondLst>
                                        </p:cTn>
                                        <p:tgtEl>
                                          <p:spTgt spid="19">
                                            <p:txEl>
                                              <p:pRg st="0" end="0"/>
                                            </p:txEl>
                                          </p:spTgt>
                                        </p:tgtEl>
                                        <p:attrNameLst>
                                          <p:attrName>style.visibility</p:attrName>
                                        </p:attrNameLst>
                                      </p:cBhvr>
                                      <p:to>
                                        <p:strVal val="visible"/>
                                      </p:to>
                                    </p:set>
                                    <p:animEffect transition="in" filter="fade">
                                      <p:cBhvr>
                                        <p:cTn id="10" dur="500"/>
                                        <p:tgtEl>
                                          <p:spTgt spid="19">
                                            <p:txEl>
                                              <p:pRg st="0" end="0"/>
                                            </p:txEl>
                                          </p:spTgt>
                                        </p:tgtEl>
                                      </p:cBhvr>
                                    </p:animEffect>
                                  </p:childTnLst>
                                  <p:subTnLst>
                                    <p:animClr clrSpc="rgb" dir="cw">
                                      <p:cBhvr override="childStyle">
                                        <p:cTn dur="1" fill="hold" display="0" masterRel="nextClick" afterEffect="1"/>
                                        <p:tgtEl>
                                          <p:spTgt spid="19">
                                            <p:txEl>
                                              <p:pRg st="0" end="0"/>
                                            </p:txEl>
                                          </p:spTgt>
                                        </p:tgtEl>
                                        <p:attrNameLst>
                                          <p:attrName>ppt_c</p:attrName>
                                        </p:attrNameLst>
                                      </p:cBhvr>
                                      <p:to>
                                        <a:srgbClr val="5F5F5F"/>
                                      </p:to>
                                    </p:animClr>
                                  </p:sub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fade">
                                      <p:cBhvr>
                                        <p:cTn id="15" dur="500"/>
                                        <p:tgtEl>
                                          <p:spTgt spid="7">
                                            <p:txEl>
                                              <p:pRg st="1" end="1"/>
                                            </p:txEl>
                                          </p:spTgt>
                                        </p:tgtEl>
                                      </p:cBhvr>
                                    </p:animEffect>
                                  </p:childTnLst>
                                  <p:subTnLst>
                                    <p:animClr clrSpc="rgb" dir="cw">
                                      <p:cBhvr override="childStyle">
                                        <p:cTn dur="1" fill="hold" display="0" masterRel="nextClick" afterEffect="1"/>
                                        <p:tgtEl>
                                          <p:spTgt spid="7">
                                            <p:txEl>
                                              <p:pRg st="1" end="1"/>
                                            </p:txEl>
                                          </p:spTgt>
                                        </p:tgtEl>
                                        <p:attrNameLst>
                                          <p:attrName>ppt_c</p:attrName>
                                        </p:attrNameLst>
                                      </p:cBhvr>
                                      <p:to>
                                        <a:srgbClr val="5F5F5F"/>
                                      </p:to>
                                    </p:animClr>
                                  </p:sub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9">
                                            <p:txEl>
                                              <p:pRg st="1" end="1"/>
                                            </p:txEl>
                                          </p:spTgt>
                                        </p:tgtEl>
                                        <p:attrNameLst>
                                          <p:attrName>style.visibility</p:attrName>
                                        </p:attrNameLst>
                                      </p:cBhvr>
                                      <p:to>
                                        <p:strVal val="visible"/>
                                      </p:to>
                                    </p:set>
                                    <p:animEffect transition="in" filter="fade">
                                      <p:cBhvr>
                                        <p:cTn id="20" dur="500"/>
                                        <p:tgtEl>
                                          <p:spTgt spid="19">
                                            <p:txEl>
                                              <p:pRg st="1" end="1"/>
                                            </p:txEl>
                                          </p:spTgt>
                                        </p:tgtEl>
                                      </p:cBhvr>
                                    </p:animEffect>
                                  </p:childTnLst>
                                  <p:subTnLst>
                                    <p:animClr clrSpc="rgb" dir="cw">
                                      <p:cBhvr override="childStyle">
                                        <p:cTn dur="1" fill="hold" display="0" masterRel="nextClick" afterEffect="1"/>
                                        <p:tgtEl>
                                          <p:spTgt spid="19">
                                            <p:txEl>
                                              <p:pRg st="1" end="1"/>
                                            </p:txEl>
                                          </p:spTgt>
                                        </p:tgtEl>
                                        <p:attrNameLst>
                                          <p:attrName>ppt_c</p:attrName>
                                        </p:attrNameLst>
                                      </p:cBhvr>
                                      <p:to>
                                        <a:srgbClr val="5F5F5F"/>
                                      </p:to>
                                    </p:animClr>
                                  </p:sub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xEl>
                                              <p:pRg st="0" end="0"/>
                                            </p:txEl>
                                          </p:spTgt>
                                        </p:tgtEl>
                                        <p:attrNameLst>
                                          <p:attrName>style.visibility</p:attrName>
                                        </p:attrNameLst>
                                      </p:cBhvr>
                                      <p:to>
                                        <p:strVal val="visible"/>
                                      </p:to>
                                    </p:set>
                                    <p:animEffect transition="in" filter="fade">
                                      <p:cBhvr>
                                        <p:cTn id="25"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P spid="19" grpId="0" uiExpand="1" build="p"/>
      <p:bldP spid="1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Shape 131"/>
          <p:cNvSpPr txBox="1">
            <a:spLocks noGrp="1"/>
          </p:cNvSpPr>
          <p:nvPr>
            <p:ph type="body" idx="2"/>
          </p:nvPr>
        </p:nvSpPr>
        <p:spPr>
          <a:xfrm>
            <a:off x="5967800" y="3444483"/>
            <a:ext cx="3176200" cy="1042800"/>
          </a:xfrm>
          <a:prstGeom prst="rect">
            <a:avLst/>
          </a:prstGeom>
        </p:spPr>
        <p:txBody>
          <a:bodyPr lIns="91425" tIns="91425" rIns="91425" bIns="91425" anchor="ctr" anchorCtr="0">
            <a:noAutofit/>
          </a:bodyPr>
          <a:lstStyle/>
          <a:p>
            <a:pPr lvl="0">
              <a:spcBef>
                <a:spcPts val="0"/>
              </a:spcBef>
              <a:buNone/>
            </a:pPr>
            <a:r>
              <a:rPr lang="en" sz="4000" dirty="0"/>
              <a:t>THANK YOU!</a:t>
            </a:r>
          </a:p>
        </p:txBody>
      </p:sp>
      <p:sp>
        <p:nvSpPr>
          <p:cNvPr id="132" name="Shape 132"/>
          <p:cNvSpPr txBox="1">
            <a:spLocks noGrp="1"/>
          </p:cNvSpPr>
          <p:nvPr>
            <p:ph type="title"/>
          </p:nvPr>
        </p:nvSpPr>
        <p:spPr>
          <a:xfrm>
            <a:off x="4533421" y="-14491"/>
            <a:ext cx="2933013" cy="917400"/>
          </a:xfrm>
          <a:prstGeom prst="rect">
            <a:avLst/>
          </a:prstGeom>
        </p:spPr>
        <p:txBody>
          <a:bodyPr lIns="91425" tIns="91425" rIns="91425" bIns="91425" anchor="b" anchorCtr="0">
            <a:noAutofit/>
          </a:bodyPr>
          <a:lstStyle/>
          <a:p>
            <a:pPr lvl="0">
              <a:spcBef>
                <a:spcPts val="0"/>
              </a:spcBef>
              <a:buNone/>
            </a:pPr>
            <a:r>
              <a:rPr lang="en" sz="4800" b="0" dirty="0"/>
              <a:t>QUESTIONS?</a:t>
            </a:r>
          </a:p>
        </p:txBody>
      </p:sp>
      <p:sp>
        <p:nvSpPr>
          <p:cNvPr id="133" name="Shape 133"/>
          <p:cNvSpPr txBox="1"/>
          <p:nvPr/>
        </p:nvSpPr>
        <p:spPr>
          <a:xfrm>
            <a:off x="4533421" y="4834200"/>
            <a:ext cx="4661379" cy="309300"/>
          </a:xfrm>
          <a:prstGeom prst="rect">
            <a:avLst/>
          </a:prstGeom>
          <a:noFill/>
          <a:ln>
            <a:noFill/>
          </a:ln>
        </p:spPr>
        <p:txBody>
          <a:bodyPr lIns="91425" tIns="91425" rIns="91425" bIns="91425" anchor="t" anchorCtr="0">
            <a:noAutofit/>
          </a:bodyPr>
          <a:lstStyle/>
          <a:p>
            <a:pPr lvl="0" algn="r" rtl="0">
              <a:spcBef>
                <a:spcPts val="0"/>
              </a:spcBef>
              <a:buNone/>
            </a:pPr>
            <a:r>
              <a:rPr lang="en" dirty="0"/>
              <a:t>The Wonder Factory STEM Display B - Team 15</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3519"/>
          <a:stretch/>
        </p:blipFill>
        <p:spPr>
          <a:xfrm>
            <a:off x="50802" y="1426923"/>
            <a:ext cx="5852160" cy="3129507"/>
          </a:xfrm>
          <a:prstGeom prst="rect">
            <a:avLst/>
          </a:prstGeom>
          <a:solidFill>
            <a:srgbClr val="FFFFFF">
              <a:shade val="85000"/>
            </a:srgbClr>
          </a:solidFill>
          <a:ln w="88900" cap="sq">
            <a:solidFill>
              <a:srgbClr val="565656"/>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Shape 138"/>
          <p:cNvSpPr txBox="1">
            <a:spLocks noGrp="1"/>
          </p:cNvSpPr>
          <p:nvPr>
            <p:ph type="title"/>
          </p:nvPr>
        </p:nvSpPr>
        <p:spPr>
          <a:xfrm>
            <a:off x="311700" y="445025"/>
            <a:ext cx="8520600" cy="707400"/>
          </a:xfrm>
          <a:prstGeom prst="rect">
            <a:avLst/>
          </a:prstGeom>
        </p:spPr>
        <p:txBody>
          <a:bodyPr lIns="91425" tIns="91425" rIns="91425" bIns="91425" anchor="t" anchorCtr="0">
            <a:noAutofit/>
          </a:bodyPr>
          <a:lstStyle/>
          <a:p>
            <a:pPr lvl="0">
              <a:spcBef>
                <a:spcPts val="0"/>
              </a:spcBef>
              <a:buNone/>
            </a:pPr>
            <a:r>
              <a:rPr lang="en"/>
              <a:t>References</a:t>
            </a:r>
          </a:p>
        </p:txBody>
      </p:sp>
      <p:sp>
        <p:nvSpPr>
          <p:cNvPr id="139" name="Shape 139"/>
          <p:cNvSpPr txBox="1">
            <a:spLocks noGrp="1"/>
          </p:cNvSpPr>
          <p:nvPr>
            <p:ph type="body" idx="1"/>
          </p:nvPr>
        </p:nvSpPr>
        <p:spPr>
          <a:xfrm>
            <a:off x="311699" y="1266325"/>
            <a:ext cx="8774111" cy="3302700"/>
          </a:xfrm>
          <a:prstGeom prst="rect">
            <a:avLst/>
          </a:prstGeom>
        </p:spPr>
        <p:txBody>
          <a:bodyPr lIns="91425" tIns="91425" rIns="91425" bIns="91425" anchor="t" anchorCtr="0">
            <a:noAutofit/>
          </a:bodyPr>
          <a:lstStyle/>
          <a:p>
            <a:pPr lvl="0" rtl="0">
              <a:lnSpc>
                <a:spcPct val="100000"/>
              </a:lnSpc>
              <a:spcBef>
                <a:spcPts val="0"/>
              </a:spcBef>
              <a:spcAft>
                <a:spcPts val="0"/>
              </a:spcAft>
              <a:buNone/>
            </a:pPr>
            <a:r>
              <a:rPr lang="en" sz="1400" dirty="0">
                <a:solidFill>
                  <a:srgbClr val="000000"/>
                </a:solidFill>
                <a:latin typeface="Times New Roman"/>
                <a:ea typeface="Times New Roman"/>
                <a:cs typeface="Times New Roman"/>
                <a:sym typeface="Times New Roman"/>
              </a:rPr>
              <a:t>[1] </a:t>
            </a:r>
            <a:r>
              <a:rPr lang="en" sz="1400" i="1" dirty="0">
                <a:solidFill>
                  <a:srgbClr val="000000"/>
                </a:solidFill>
                <a:latin typeface="Times New Roman"/>
                <a:ea typeface="Times New Roman"/>
                <a:cs typeface="Times New Roman"/>
                <a:sym typeface="Times New Roman"/>
              </a:rPr>
              <a:t>The Wonder Factory </a:t>
            </a:r>
            <a:r>
              <a:rPr lang="en" sz="1400" dirty="0">
                <a:solidFill>
                  <a:srgbClr val="000000"/>
                </a:solidFill>
                <a:latin typeface="Times New Roman"/>
                <a:ea typeface="Times New Roman"/>
                <a:cs typeface="Times New Roman"/>
                <a:sym typeface="Times New Roman"/>
              </a:rPr>
              <a:t>[Online]. Available: </a:t>
            </a:r>
            <a:r>
              <a:rPr lang="en" sz="1400" u="sng" dirty="0">
                <a:solidFill>
                  <a:schemeClr val="hlink"/>
                </a:solidFill>
                <a:latin typeface="Times New Roman"/>
                <a:ea typeface="Times New Roman"/>
                <a:cs typeface="Times New Roman"/>
                <a:sym typeface="Times New Roman"/>
                <a:hlinkClick r:id="rId3"/>
              </a:rPr>
              <a:t>www.facebook.com/thewonderfactoryflagstaff</a:t>
            </a:r>
          </a:p>
          <a:p>
            <a:pPr lvl="0">
              <a:lnSpc>
                <a:spcPct val="100000"/>
              </a:lnSpc>
              <a:spcBef>
                <a:spcPts val="0"/>
              </a:spcBef>
              <a:spcAft>
                <a:spcPts val="0"/>
              </a:spcAft>
              <a:buNone/>
            </a:pPr>
            <a:r>
              <a:rPr lang="en" sz="1400" dirty="0">
                <a:solidFill>
                  <a:srgbClr val="000000"/>
                </a:solidFill>
                <a:latin typeface="Times New Roman"/>
                <a:ea typeface="Times New Roman"/>
                <a:cs typeface="Times New Roman"/>
                <a:sym typeface="Times New Roman"/>
              </a:rPr>
              <a:t> </a:t>
            </a:r>
          </a:p>
          <a:p>
            <a:pPr lvl="0">
              <a:lnSpc>
                <a:spcPct val="100000"/>
              </a:lnSpc>
              <a:spcBef>
                <a:spcPts val="0"/>
              </a:spcBef>
              <a:spcAft>
                <a:spcPts val="0"/>
              </a:spcAft>
              <a:buNone/>
            </a:pPr>
            <a:r>
              <a:rPr lang="en" sz="1400" dirty="0">
                <a:solidFill>
                  <a:srgbClr val="000000"/>
                </a:solidFill>
                <a:latin typeface="Times New Roman"/>
                <a:ea typeface="Times New Roman"/>
                <a:cs typeface="Times New Roman"/>
                <a:sym typeface="Times New Roman"/>
              </a:rPr>
              <a:t>* All other images and videos were taking by the team members of The Wonder Factory STEM Display B – Team 15.  </a:t>
            </a:r>
            <a:endParaRPr lang="en" sz="1400" i="1" dirty="0">
              <a:solidFill>
                <a:srgbClr val="000000"/>
              </a:solidFill>
              <a:latin typeface="Times New Roman"/>
              <a:ea typeface="Times New Roman"/>
              <a:cs typeface="Times New Roman"/>
              <a:sym typeface="Times New Roman"/>
            </a:endParaRPr>
          </a:p>
          <a:p>
            <a:pPr lvl="0">
              <a:lnSpc>
                <a:spcPct val="100000"/>
              </a:lnSpc>
              <a:spcBef>
                <a:spcPts val="0"/>
              </a:spcBef>
              <a:spcAft>
                <a:spcPts val="0"/>
              </a:spcAft>
              <a:buNone/>
            </a:pPr>
            <a:endParaRPr lang="en" sz="1400" dirty="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911</TotalTime>
  <Words>1159</Words>
  <Application>Microsoft Office PowerPoint</Application>
  <PresentationFormat>On-screen Show (16:9)</PresentationFormat>
  <Paragraphs>216</Paragraphs>
  <Slides>19</Slides>
  <Notes>19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Comic Sans MS</vt:lpstr>
      <vt:lpstr>Open Sans</vt:lpstr>
      <vt:lpstr>Arial</vt:lpstr>
      <vt:lpstr>PT Sans Narrow</vt:lpstr>
      <vt:lpstr>Times New Roman</vt:lpstr>
      <vt:lpstr>tropic</vt:lpstr>
      <vt:lpstr>PowerPoint Presentation</vt:lpstr>
      <vt:lpstr>Background </vt:lpstr>
      <vt:lpstr>PowerPoint Presentation</vt:lpstr>
      <vt:lpstr>PowerPoint Presentation</vt:lpstr>
      <vt:lpstr>Design Requirements</vt:lpstr>
      <vt:lpstr>The Engineer’s Pit Race</vt:lpstr>
      <vt:lpstr>PowerPoint Presentation</vt:lpstr>
      <vt:lpstr>The Engineer’s Pit Race</vt:lpstr>
      <vt:lpstr>The Engineer’s Pit Race</vt:lpstr>
      <vt:lpstr>The Engineer’s Pit Race</vt:lpstr>
      <vt:lpstr>The Engineer’s Pit Race</vt:lpstr>
      <vt:lpstr>The Engineer’s Pit Race</vt:lpstr>
      <vt:lpstr>PowerPoint Presentation</vt:lpstr>
      <vt:lpstr>PowerPoint Presentation</vt:lpstr>
      <vt:lpstr>PowerPoint Presentation</vt:lpstr>
      <vt:lpstr>PowerPoint Presentation</vt:lpstr>
      <vt:lpstr>PowerPoint Presentation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Michael Rankin</dc:creator>
  <cp:lastModifiedBy>David Rankin</cp:lastModifiedBy>
  <cp:revision>1040</cp:revision>
  <dcterms:modified xsi:type="dcterms:W3CDTF">2017-04-29T06:17:02Z</dcterms:modified>
</cp:coreProperties>
</file>